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Lst>
  <p:notesMasterIdLst>
    <p:notesMasterId r:id="rId17"/>
  </p:notesMasterIdLst>
  <p:sldIdLst>
    <p:sldId id="256" r:id="rId2"/>
    <p:sldId id="257" r:id="rId3"/>
    <p:sldId id="258" r:id="rId4"/>
    <p:sldId id="263" r:id="rId5"/>
    <p:sldId id="259" r:id="rId6"/>
    <p:sldId id="269" r:id="rId7"/>
    <p:sldId id="266" r:id="rId8"/>
    <p:sldId id="270" r:id="rId9"/>
    <p:sldId id="260" r:id="rId10"/>
    <p:sldId id="271" r:id="rId11"/>
    <p:sldId id="267" r:id="rId12"/>
    <p:sldId id="272" r:id="rId13"/>
    <p:sldId id="261" r:id="rId14"/>
    <p:sldId id="264" r:id="rId15"/>
    <p:sldId id="265" r:id="rId16"/>
  </p:sldIdLst>
  <p:sldSz cx="9144000" cy="5143500" type="screen16x9"/>
  <p:notesSz cx="6858000" cy="9144000"/>
  <p:embeddedFontLst>
    <p:embeddedFont>
      <p:font typeface="Josefin Sans" pitchFamily="2" charset="0"/>
      <p:regular r:id="rId18"/>
    </p:embeddedFont>
    <p:embeddedFont>
      <p:font typeface="Montserrat" panose="00000500000000000000" pitchFamily="2"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ADFB14-F7D0-4C4B-B186-7FFC909761DB}" v="301" dt="2024-04-05T07:09:58.601"/>
  </p1510:revLst>
</p1510:revInfo>
</file>

<file path=ppt/tableStyles.xml><?xml version="1.0" encoding="utf-8"?>
<a:tblStyleLst xmlns:a="http://schemas.openxmlformats.org/drawingml/2006/main" def="{BEAA5EE8-DEC7-47C2-80AE-1203B80EBCD7}">
  <a:tblStyle styleId="{BEAA5EE8-DEC7-47C2-80AE-1203B80EBCD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30"/>
    <p:restoredTop sz="94719"/>
  </p:normalViewPr>
  <p:slideViewPr>
    <p:cSldViewPr snapToGrid="0">
      <p:cViewPr varScale="1">
        <p:scale>
          <a:sx n="137" d="100"/>
          <a:sy n="137" d="100"/>
        </p:scale>
        <p:origin x="426"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d2902cdb1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d2902cdb1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a:solidFill>
                  <a:srgbClr val="222222"/>
                </a:solidFill>
                <a:effectLst/>
                <a:highlight>
                  <a:srgbClr val="FFFFFF"/>
                </a:highlight>
                <a:latin typeface="Aptos" panose="020B0004020202020204" pitchFamily="34" charset="0"/>
              </a:rPr>
              <a:t>Once we finished from the field, the plant samples were brought to the lab to be further processed. A series of steps were followed to get these samples ready for the dust generation. For example, from picture 2 to 6, samples were cleaned, homogenized and oven dried to a constant weight. This allows us to get a sub portion which will be our control samples. Then samples were burned through different temperatures to capture the variation of the burn severity as shown in picture 8. Again, we take a sub portion of each burning trial.</a:t>
            </a:r>
            <a:endParaRPr lang="en-US"/>
          </a:p>
        </p:txBody>
      </p:sp>
    </p:spTree>
    <p:extLst>
      <p:ext uri="{BB962C8B-B14F-4D97-AF65-F5344CB8AC3E}">
        <p14:creationId xmlns:p14="http://schemas.microsoft.com/office/powerpoint/2010/main" val="3663778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ea5d62545b_2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ea5d62545b_2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1023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ea5d62545b_2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ea5d62545b_2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0050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ea5d62545b_2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ea5d62545b_2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ea5d62545b_2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ea5d62545b_2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5329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ea5d62545b_2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ea5d62545b_2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7638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ea5d62545b_2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ea5d62545b_2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9416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ea5d62545b_2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ea5d62545b_2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349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ea5d62545b_2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ea5d62545b_2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1785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74248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ea5d62545b_2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ea5d62545b_2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6218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232550" y="219000"/>
            <a:ext cx="8678917" cy="4705511"/>
          </a:xfrm>
          <a:custGeom>
            <a:avLst/>
            <a:gdLst/>
            <a:ahLst/>
            <a:cxnLst/>
            <a:rect l="l" t="t" r="r" b="b"/>
            <a:pathLst>
              <a:path w="94836" h="38965" extrusionOk="0">
                <a:moveTo>
                  <a:pt x="0" y="1"/>
                </a:moveTo>
                <a:lnTo>
                  <a:pt x="0" y="38965"/>
                </a:lnTo>
                <a:lnTo>
                  <a:pt x="94835" y="38965"/>
                </a:lnTo>
                <a:lnTo>
                  <a:pt x="948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232550" y="219000"/>
            <a:ext cx="7831557" cy="3234387"/>
          </a:xfrm>
          <a:custGeom>
            <a:avLst/>
            <a:gdLst/>
            <a:ahLst/>
            <a:cxnLst/>
            <a:rect l="l" t="t" r="r" b="b"/>
            <a:pathLst>
              <a:path w="94836" h="38965" extrusionOk="0">
                <a:moveTo>
                  <a:pt x="0" y="1"/>
                </a:moveTo>
                <a:lnTo>
                  <a:pt x="0" y="38965"/>
                </a:lnTo>
                <a:lnTo>
                  <a:pt x="94835" y="38965"/>
                </a:lnTo>
                <a:lnTo>
                  <a:pt x="948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6099831" y="216825"/>
            <a:ext cx="1964297" cy="1971216"/>
            <a:chOff x="6099831" y="216825"/>
            <a:chExt cx="1964297" cy="1971216"/>
          </a:xfrm>
        </p:grpSpPr>
        <p:sp>
          <p:nvSpPr>
            <p:cNvPr id="12" name="Google Shape;12;p2"/>
            <p:cNvSpPr/>
            <p:nvPr/>
          </p:nvSpPr>
          <p:spPr>
            <a:xfrm>
              <a:off x="7535549" y="216825"/>
              <a:ext cx="528559" cy="532031"/>
            </a:xfrm>
            <a:custGeom>
              <a:avLst/>
              <a:gdLst/>
              <a:ahLst/>
              <a:cxnLst/>
              <a:rect l="l" t="t" r="r" b="b"/>
              <a:pathLst>
                <a:path w="6363" h="6405" extrusionOk="0">
                  <a:moveTo>
                    <a:pt x="1" y="1"/>
                  </a:moveTo>
                  <a:lnTo>
                    <a:pt x="6362" y="6404"/>
                  </a:lnTo>
                  <a:lnTo>
                    <a:pt x="6362" y="5316"/>
                  </a:lnTo>
                  <a:lnTo>
                    <a:pt x="10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815946" y="216825"/>
              <a:ext cx="1248172" cy="1251623"/>
            </a:xfrm>
            <a:custGeom>
              <a:avLst/>
              <a:gdLst/>
              <a:ahLst/>
              <a:cxnLst/>
              <a:rect l="l" t="t" r="r" b="b"/>
              <a:pathLst>
                <a:path w="15026" h="15068" extrusionOk="0">
                  <a:moveTo>
                    <a:pt x="1" y="1"/>
                  </a:moveTo>
                  <a:lnTo>
                    <a:pt x="15025" y="15067"/>
                  </a:lnTo>
                  <a:lnTo>
                    <a:pt x="15025" y="13979"/>
                  </a:lnTo>
                  <a:lnTo>
                    <a:pt x="10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457847" y="216825"/>
              <a:ext cx="1606276" cy="1609717"/>
            </a:xfrm>
            <a:custGeom>
              <a:avLst/>
              <a:gdLst/>
              <a:ahLst/>
              <a:cxnLst/>
              <a:rect l="l" t="t" r="r" b="b"/>
              <a:pathLst>
                <a:path w="19337" h="19379" extrusionOk="0">
                  <a:moveTo>
                    <a:pt x="1" y="1"/>
                  </a:moveTo>
                  <a:lnTo>
                    <a:pt x="19336" y="19378"/>
                  </a:lnTo>
                  <a:lnTo>
                    <a:pt x="19336" y="18332"/>
                  </a:lnTo>
                  <a:lnTo>
                    <a:pt x="10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099831" y="216825"/>
              <a:ext cx="1964297" cy="1971216"/>
            </a:xfrm>
            <a:custGeom>
              <a:avLst/>
              <a:gdLst/>
              <a:ahLst/>
              <a:cxnLst/>
              <a:rect l="l" t="t" r="r" b="b"/>
              <a:pathLst>
                <a:path w="23647" h="23731" extrusionOk="0">
                  <a:moveTo>
                    <a:pt x="0" y="1"/>
                  </a:moveTo>
                  <a:lnTo>
                    <a:pt x="23646" y="23731"/>
                  </a:lnTo>
                  <a:lnTo>
                    <a:pt x="23646" y="22643"/>
                  </a:lnTo>
                  <a:lnTo>
                    <a:pt x="10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177533" y="216825"/>
              <a:ext cx="886579" cy="890041"/>
            </a:xfrm>
            <a:custGeom>
              <a:avLst/>
              <a:gdLst/>
              <a:ahLst/>
              <a:cxnLst/>
              <a:rect l="l" t="t" r="r" b="b"/>
              <a:pathLst>
                <a:path w="10673" h="10715" extrusionOk="0">
                  <a:moveTo>
                    <a:pt x="0" y="1"/>
                  </a:moveTo>
                  <a:lnTo>
                    <a:pt x="10672" y="10715"/>
                  </a:lnTo>
                  <a:lnTo>
                    <a:pt x="10672" y="9627"/>
                  </a:lnTo>
                  <a:lnTo>
                    <a:pt x="10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p:nvPr/>
        </p:nvSpPr>
        <p:spPr>
          <a:xfrm>
            <a:off x="7780575" y="3772825"/>
            <a:ext cx="1363447" cy="1370686"/>
          </a:xfrm>
          <a:custGeom>
            <a:avLst/>
            <a:gdLst/>
            <a:ahLst/>
            <a:cxnLst/>
            <a:rect l="l" t="t" r="r" b="b"/>
            <a:pathLst>
              <a:path w="31640" h="31808" extrusionOk="0">
                <a:moveTo>
                  <a:pt x="31640" y="1"/>
                </a:moveTo>
                <a:cubicBezTo>
                  <a:pt x="14146" y="84"/>
                  <a:pt x="0" y="14272"/>
                  <a:pt x="42" y="31808"/>
                </a:cubicBezTo>
                <a:lnTo>
                  <a:pt x="31640" y="31808"/>
                </a:lnTo>
                <a:lnTo>
                  <a:pt x="316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2"/>
          <p:cNvGrpSpPr/>
          <p:nvPr/>
        </p:nvGrpSpPr>
        <p:grpSpPr>
          <a:xfrm>
            <a:off x="4956550" y="4826225"/>
            <a:ext cx="2220978" cy="113637"/>
            <a:chOff x="4956550" y="4826225"/>
            <a:chExt cx="2220978" cy="113637"/>
          </a:xfrm>
        </p:grpSpPr>
        <p:sp>
          <p:nvSpPr>
            <p:cNvPr id="19" name="Google Shape;19;p2"/>
            <p:cNvSpPr/>
            <p:nvPr/>
          </p:nvSpPr>
          <p:spPr>
            <a:xfrm>
              <a:off x="4956550" y="4827725"/>
              <a:ext cx="131565" cy="111494"/>
            </a:xfrm>
            <a:custGeom>
              <a:avLst/>
              <a:gdLst/>
              <a:ahLst/>
              <a:cxnLst/>
              <a:rect l="l" t="t" r="r" b="b"/>
              <a:pathLst>
                <a:path w="3684" h="3122" extrusionOk="0">
                  <a:moveTo>
                    <a:pt x="2093" y="0"/>
                  </a:moveTo>
                  <a:cubicBezTo>
                    <a:pt x="712" y="0"/>
                    <a:pt x="0" y="1674"/>
                    <a:pt x="1005" y="2679"/>
                  </a:cubicBezTo>
                  <a:cubicBezTo>
                    <a:pt x="1311" y="2985"/>
                    <a:pt x="1693" y="3122"/>
                    <a:pt x="2072" y="3122"/>
                  </a:cubicBezTo>
                  <a:cubicBezTo>
                    <a:pt x="2885" y="3122"/>
                    <a:pt x="3683" y="2491"/>
                    <a:pt x="3683" y="1549"/>
                  </a:cubicBezTo>
                  <a:cubicBezTo>
                    <a:pt x="3683" y="670"/>
                    <a:pt x="2972" y="0"/>
                    <a:pt x="20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322701" y="4826225"/>
              <a:ext cx="113637" cy="113637"/>
            </a:xfrm>
            <a:custGeom>
              <a:avLst/>
              <a:gdLst/>
              <a:ahLst/>
              <a:cxnLst/>
              <a:rect l="l" t="t" r="r" b="b"/>
              <a:pathLst>
                <a:path w="3182" h="3182" extrusionOk="0">
                  <a:moveTo>
                    <a:pt x="1591" y="1"/>
                  </a:moveTo>
                  <a:cubicBezTo>
                    <a:pt x="712" y="1"/>
                    <a:pt x="1" y="712"/>
                    <a:pt x="1" y="1591"/>
                  </a:cubicBezTo>
                  <a:cubicBezTo>
                    <a:pt x="1" y="2470"/>
                    <a:pt x="712" y="3181"/>
                    <a:pt x="1591" y="3181"/>
                  </a:cubicBezTo>
                  <a:cubicBezTo>
                    <a:pt x="2470" y="3181"/>
                    <a:pt x="3182" y="2470"/>
                    <a:pt x="3182" y="1591"/>
                  </a:cubicBezTo>
                  <a:cubicBezTo>
                    <a:pt x="3182" y="712"/>
                    <a:pt x="2470" y="1"/>
                    <a:pt x="15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670960" y="4826225"/>
              <a:ext cx="113637" cy="113637"/>
            </a:xfrm>
            <a:custGeom>
              <a:avLst/>
              <a:gdLst/>
              <a:ahLst/>
              <a:cxnLst/>
              <a:rect l="l" t="t" r="r" b="b"/>
              <a:pathLst>
                <a:path w="3182" h="3182" extrusionOk="0">
                  <a:moveTo>
                    <a:pt x="1591" y="1"/>
                  </a:moveTo>
                  <a:cubicBezTo>
                    <a:pt x="712" y="1"/>
                    <a:pt x="0" y="712"/>
                    <a:pt x="0" y="1591"/>
                  </a:cubicBezTo>
                  <a:cubicBezTo>
                    <a:pt x="0" y="2470"/>
                    <a:pt x="712" y="3181"/>
                    <a:pt x="1591" y="3181"/>
                  </a:cubicBezTo>
                  <a:cubicBezTo>
                    <a:pt x="2470" y="3181"/>
                    <a:pt x="3181" y="2470"/>
                    <a:pt x="3181" y="1591"/>
                  </a:cubicBezTo>
                  <a:cubicBezTo>
                    <a:pt x="3181" y="712"/>
                    <a:pt x="2470" y="1"/>
                    <a:pt x="15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001257" y="4827725"/>
              <a:ext cx="131565" cy="111494"/>
            </a:xfrm>
            <a:custGeom>
              <a:avLst/>
              <a:gdLst/>
              <a:ahLst/>
              <a:cxnLst/>
              <a:rect l="l" t="t" r="r" b="b"/>
              <a:pathLst>
                <a:path w="3684" h="3122" extrusionOk="0">
                  <a:moveTo>
                    <a:pt x="2093" y="0"/>
                  </a:moveTo>
                  <a:cubicBezTo>
                    <a:pt x="712" y="0"/>
                    <a:pt x="1" y="1674"/>
                    <a:pt x="1005" y="2679"/>
                  </a:cubicBezTo>
                  <a:cubicBezTo>
                    <a:pt x="1311" y="2985"/>
                    <a:pt x="1693" y="3122"/>
                    <a:pt x="2072" y="3122"/>
                  </a:cubicBezTo>
                  <a:cubicBezTo>
                    <a:pt x="2885" y="3122"/>
                    <a:pt x="3683" y="2491"/>
                    <a:pt x="3683" y="1549"/>
                  </a:cubicBezTo>
                  <a:cubicBezTo>
                    <a:pt x="3683" y="670"/>
                    <a:pt x="2972" y="0"/>
                    <a:pt x="20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367443" y="4826225"/>
              <a:ext cx="113601" cy="113637"/>
            </a:xfrm>
            <a:custGeom>
              <a:avLst/>
              <a:gdLst/>
              <a:ahLst/>
              <a:cxnLst/>
              <a:rect l="l" t="t" r="r" b="b"/>
              <a:pathLst>
                <a:path w="3181" h="3182" extrusionOk="0">
                  <a:moveTo>
                    <a:pt x="1590" y="1"/>
                  </a:moveTo>
                  <a:cubicBezTo>
                    <a:pt x="712" y="1"/>
                    <a:pt x="0" y="712"/>
                    <a:pt x="0" y="1591"/>
                  </a:cubicBezTo>
                  <a:cubicBezTo>
                    <a:pt x="0" y="2470"/>
                    <a:pt x="712" y="3181"/>
                    <a:pt x="1590" y="3181"/>
                  </a:cubicBezTo>
                  <a:cubicBezTo>
                    <a:pt x="2469" y="3181"/>
                    <a:pt x="3181" y="2470"/>
                    <a:pt x="3181" y="1591"/>
                  </a:cubicBezTo>
                  <a:cubicBezTo>
                    <a:pt x="3181" y="712"/>
                    <a:pt x="2469" y="1"/>
                    <a:pt x="1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715667" y="4826225"/>
              <a:ext cx="113637" cy="113637"/>
            </a:xfrm>
            <a:custGeom>
              <a:avLst/>
              <a:gdLst/>
              <a:ahLst/>
              <a:cxnLst/>
              <a:rect l="l" t="t" r="r" b="b"/>
              <a:pathLst>
                <a:path w="3182" h="3182" extrusionOk="0">
                  <a:moveTo>
                    <a:pt x="1591" y="1"/>
                  </a:moveTo>
                  <a:cubicBezTo>
                    <a:pt x="712" y="1"/>
                    <a:pt x="1" y="712"/>
                    <a:pt x="1" y="1591"/>
                  </a:cubicBezTo>
                  <a:cubicBezTo>
                    <a:pt x="1" y="2470"/>
                    <a:pt x="712" y="3181"/>
                    <a:pt x="1591" y="3181"/>
                  </a:cubicBezTo>
                  <a:cubicBezTo>
                    <a:pt x="2470" y="3181"/>
                    <a:pt x="3181" y="2470"/>
                    <a:pt x="3181" y="1591"/>
                  </a:cubicBezTo>
                  <a:cubicBezTo>
                    <a:pt x="3181" y="712"/>
                    <a:pt x="2470" y="1"/>
                    <a:pt x="15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063891" y="4826225"/>
              <a:ext cx="113637" cy="113637"/>
            </a:xfrm>
            <a:custGeom>
              <a:avLst/>
              <a:gdLst/>
              <a:ahLst/>
              <a:cxnLst/>
              <a:rect l="l" t="t" r="r" b="b"/>
              <a:pathLst>
                <a:path w="3182" h="3182" extrusionOk="0">
                  <a:moveTo>
                    <a:pt x="1591" y="1"/>
                  </a:moveTo>
                  <a:cubicBezTo>
                    <a:pt x="712" y="1"/>
                    <a:pt x="1" y="712"/>
                    <a:pt x="1" y="1591"/>
                  </a:cubicBezTo>
                  <a:cubicBezTo>
                    <a:pt x="1" y="2470"/>
                    <a:pt x="712" y="3181"/>
                    <a:pt x="1591" y="3181"/>
                  </a:cubicBezTo>
                  <a:cubicBezTo>
                    <a:pt x="2470" y="3181"/>
                    <a:pt x="3182" y="2470"/>
                    <a:pt x="3182" y="1591"/>
                  </a:cubicBezTo>
                  <a:cubicBezTo>
                    <a:pt x="3182" y="712"/>
                    <a:pt x="2470" y="1"/>
                    <a:pt x="15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2"/>
          <p:cNvSpPr txBox="1">
            <a:spLocks noGrp="1"/>
          </p:cNvSpPr>
          <p:nvPr>
            <p:ph type="ctrTitle"/>
          </p:nvPr>
        </p:nvSpPr>
        <p:spPr>
          <a:xfrm>
            <a:off x="709675" y="509754"/>
            <a:ext cx="6345300" cy="27360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SzPts val="5200"/>
              <a:buNone/>
              <a:defRPr sz="5300" b="0">
                <a:latin typeface="Josefin Sans"/>
                <a:ea typeface="Josefin Sans"/>
                <a:cs typeface="Josefin Sans"/>
                <a:sym typeface="Josefin San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7" name="Google Shape;27;p2"/>
          <p:cNvSpPr txBox="1">
            <a:spLocks noGrp="1"/>
          </p:cNvSpPr>
          <p:nvPr>
            <p:ph type="subTitle" idx="1"/>
          </p:nvPr>
        </p:nvSpPr>
        <p:spPr>
          <a:xfrm>
            <a:off x="709675" y="3813275"/>
            <a:ext cx="2890800" cy="642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a:latin typeface="Montserrat"/>
                <a:ea typeface="Montserrat"/>
                <a:cs typeface="Montserrat"/>
                <a:sym typeface="Montserrat"/>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3"/>
        </a:solidFill>
        <a:effectLst/>
      </p:bgPr>
    </p:bg>
    <p:spTree>
      <p:nvGrpSpPr>
        <p:cNvPr id="1" name="Shape 34"/>
        <p:cNvGrpSpPr/>
        <p:nvPr/>
      </p:nvGrpSpPr>
      <p:grpSpPr>
        <a:xfrm>
          <a:off x="0" y="0"/>
          <a:ext cx="0" cy="0"/>
          <a:chOff x="0" y="0"/>
          <a:chExt cx="0" cy="0"/>
        </a:xfrm>
      </p:grpSpPr>
      <p:sp>
        <p:nvSpPr>
          <p:cNvPr id="35" name="Google Shape;35;p4"/>
          <p:cNvSpPr/>
          <p:nvPr/>
        </p:nvSpPr>
        <p:spPr>
          <a:xfrm>
            <a:off x="232550" y="219000"/>
            <a:ext cx="8678917" cy="4705511"/>
          </a:xfrm>
          <a:custGeom>
            <a:avLst/>
            <a:gdLst/>
            <a:ahLst/>
            <a:cxnLst/>
            <a:rect l="l" t="t" r="r" b="b"/>
            <a:pathLst>
              <a:path w="94836" h="38965" extrusionOk="0">
                <a:moveTo>
                  <a:pt x="0" y="1"/>
                </a:moveTo>
                <a:lnTo>
                  <a:pt x="0" y="38965"/>
                </a:lnTo>
                <a:lnTo>
                  <a:pt x="94835" y="38965"/>
                </a:lnTo>
                <a:lnTo>
                  <a:pt x="948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7985076" y="0"/>
            <a:ext cx="1166062" cy="868641"/>
          </a:xfrm>
          <a:custGeom>
            <a:avLst/>
            <a:gdLst/>
            <a:ahLst/>
            <a:cxnLst/>
            <a:rect l="l" t="t" r="r" b="b"/>
            <a:pathLst>
              <a:path w="28879" h="21513" extrusionOk="0">
                <a:moveTo>
                  <a:pt x="1" y="1"/>
                </a:moveTo>
                <a:lnTo>
                  <a:pt x="21471" y="21512"/>
                </a:lnTo>
                <a:lnTo>
                  <a:pt x="28878" y="14105"/>
                </a:lnTo>
                <a:lnTo>
                  <a:pt x="288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txBox="1">
            <a:spLocks noGrp="1"/>
          </p:cNvSpPr>
          <p:nvPr>
            <p:ph type="title"/>
          </p:nvPr>
        </p:nvSpPr>
        <p:spPr>
          <a:xfrm>
            <a:off x="460500" y="340150"/>
            <a:ext cx="8223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8" name="Google Shape;38;p4"/>
          <p:cNvSpPr txBox="1">
            <a:spLocks noGrp="1"/>
          </p:cNvSpPr>
          <p:nvPr>
            <p:ph type="subTitle" idx="1"/>
          </p:nvPr>
        </p:nvSpPr>
        <p:spPr>
          <a:xfrm>
            <a:off x="709875" y="940800"/>
            <a:ext cx="7719300" cy="3735600"/>
          </a:xfrm>
          <a:prstGeom prst="rect">
            <a:avLst/>
          </a:prstGeom>
        </p:spPr>
        <p:txBody>
          <a:bodyPr spcFirstLastPara="1" wrap="square" lIns="91425" tIns="91425" rIns="91425" bIns="91425" anchor="t" anchorCtr="0">
            <a:noAutofit/>
          </a:bodyPr>
          <a:lstStyle>
            <a:lvl1pPr lvl="0">
              <a:spcBef>
                <a:spcPts val="0"/>
              </a:spcBef>
              <a:spcAft>
                <a:spcPts val="0"/>
              </a:spcAft>
              <a:buClr>
                <a:srgbClr val="434343"/>
              </a:buClr>
              <a:buSzPts val="1200"/>
              <a:buAutoNum type="arabicPeriod"/>
              <a:defRPr sz="1100"/>
            </a:lvl1pPr>
            <a:lvl2pPr lvl="1">
              <a:spcBef>
                <a:spcPts val="0"/>
              </a:spcBef>
              <a:spcAft>
                <a:spcPts val="0"/>
              </a:spcAft>
              <a:buClr>
                <a:srgbClr val="434343"/>
              </a:buClr>
              <a:buSzPts val="1200"/>
              <a:buFont typeface="Roboto Condensed Light"/>
              <a:buAutoNum type="alphaLcPeriod"/>
              <a:defRPr/>
            </a:lvl2pPr>
            <a:lvl3pPr lvl="2">
              <a:spcBef>
                <a:spcPts val="0"/>
              </a:spcBef>
              <a:spcAft>
                <a:spcPts val="0"/>
              </a:spcAft>
              <a:buClr>
                <a:srgbClr val="434343"/>
              </a:buClr>
              <a:buSzPts val="1200"/>
              <a:buFont typeface="Roboto Condensed Light"/>
              <a:buAutoNum type="romanLcPeriod"/>
              <a:defRPr/>
            </a:lvl3pPr>
            <a:lvl4pPr lvl="3">
              <a:spcBef>
                <a:spcPts val="0"/>
              </a:spcBef>
              <a:spcAft>
                <a:spcPts val="0"/>
              </a:spcAft>
              <a:buClr>
                <a:srgbClr val="434343"/>
              </a:buClr>
              <a:buSzPts val="1200"/>
              <a:buFont typeface="Roboto Condensed Light"/>
              <a:buAutoNum type="arabicPeriod"/>
              <a:defRPr/>
            </a:lvl4pPr>
            <a:lvl5pPr lvl="4">
              <a:spcBef>
                <a:spcPts val="0"/>
              </a:spcBef>
              <a:spcAft>
                <a:spcPts val="0"/>
              </a:spcAft>
              <a:buClr>
                <a:srgbClr val="434343"/>
              </a:buClr>
              <a:buSzPts val="1200"/>
              <a:buFont typeface="Roboto Condensed Light"/>
              <a:buAutoNum type="alphaLcPeriod"/>
              <a:defRPr/>
            </a:lvl5pPr>
            <a:lvl6pPr lvl="5">
              <a:spcBef>
                <a:spcPts val="0"/>
              </a:spcBef>
              <a:spcAft>
                <a:spcPts val="0"/>
              </a:spcAft>
              <a:buClr>
                <a:srgbClr val="434343"/>
              </a:buClr>
              <a:buSzPts val="1200"/>
              <a:buFont typeface="Roboto Condensed Light"/>
              <a:buAutoNum type="romanLcPeriod"/>
              <a:defRPr/>
            </a:lvl6pPr>
            <a:lvl7pPr lvl="6">
              <a:spcBef>
                <a:spcPts val="0"/>
              </a:spcBef>
              <a:spcAft>
                <a:spcPts val="0"/>
              </a:spcAft>
              <a:buClr>
                <a:srgbClr val="434343"/>
              </a:buClr>
              <a:buSzPts val="1200"/>
              <a:buFont typeface="Roboto Condensed Light"/>
              <a:buAutoNum type="arabicPeriod"/>
              <a:defRPr/>
            </a:lvl7pPr>
            <a:lvl8pPr lvl="7">
              <a:spcBef>
                <a:spcPts val="0"/>
              </a:spcBef>
              <a:spcAft>
                <a:spcPts val="0"/>
              </a:spcAft>
              <a:buClr>
                <a:srgbClr val="434343"/>
              </a:buClr>
              <a:buSzPts val="1200"/>
              <a:buFont typeface="Roboto Condensed Light"/>
              <a:buAutoNum type="alphaLcPeriod"/>
              <a:defRPr/>
            </a:lvl8pPr>
            <a:lvl9pPr lvl="8">
              <a:spcBef>
                <a:spcPts val="0"/>
              </a:spcBef>
              <a:spcAft>
                <a:spcPts val="0"/>
              </a:spcAft>
              <a:buClr>
                <a:srgbClr val="434343"/>
              </a:buClr>
              <a:buSzPts val="1200"/>
              <a:buFont typeface="Roboto Condensed Light"/>
              <a:buAutoNum type="romanLcPeriod"/>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9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TITLE_AND_BODY_1_1_1">
    <p:spTree>
      <p:nvGrpSpPr>
        <p:cNvPr id="1" name="Shape 355"/>
        <p:cNvGrpSpPr/>
        <p:nvPr/>
      </p:nvGrpSpPr>
      <p:grpSpPr>
        <a:xfrm>
          <a:off x="0" y="0"/>
          <a:ext cx="0" cy="0"/>
          <a:chOff x="0" y="0"/>
          <a:chExt cx="0" cy="0"/>
        </a:xfrm>
      </p:grpSpPr>
      <p:sp>
        <p:nvSpPr>
          <p:cNvPr id="356" name="Google Shape;356;p36"/>
          <p:cNvSpPr/>
          <p:nvPr/>
        </p:nvSpPr>
        <p:spPr>
          <a:xfrm>
            <a:off x="232550" y="219000"/>
            <a:ext cx="8678917" cy="4705511"/>
          </a:xfrm>
          <a:custGeom>
            <a:avLst/>
            <a:gdLst/>
            <a:ahLst/>
            <a:cxnLst/>
            <a:rect l="l" t="t" r="r" b="b"/>
            <a:pathLst>
              <a:path w="94836" h="38965" extrusionOk="0">
                <a:moveTo>
                  <a:pt x="0" y="1"/>
                </a:moveTo>
                <a:lnTo>
                  <a:pt x="0" y="38965"/>
                </a:lnTo>
                <a:lnTo>
                  <a:pt x="94835" y="38965"/>
                </a:lnTo>
                <a:lnTo>
                  <a:pt x="948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57" name="Google Shape;357;p36"/>
          <p:cNvSpPr/>
          <p:nvPr/>
        </p:nvSpPr>
        <p:spPr>
          <a:xfrm flipH="1">
            <a:off x="6891423" y="1441752"/>
            <a:ext cx="2252576" cy="2259987"/>
          </a:xfrm>
          <a:custGeom>
            <a:avLst/>
            <a:gdLst/>
            <a:ahLst/>
            <a:cxnLst/>
            <a:rect l="l" t="t" r="r" b="b"/>
            <a:pathLst>
              <a:path w="25530" h="25614" extrusionOk="0">
                <a:moveTo>
                  <a:pt x="1" y="0"/>
                </a:moveTo>
                <a:lnTo>
                  <a:pt x="1" y="25613"/>
                </a:lnTo>
                <a:lnTo>
                  <a:pt x="25530" y="25613"/>
                </a:lnTo>
                <a:lnTo>
                  <a:pt x="255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6"/>
          <p:cNvSpPr/>
          <p:nvPr/>
        </p:nvSpPr>
        <p:spPr>
          <a:xfrm>
            <a:off x="0" y="0"/>
            <a:ext cx="1348878" cy="1353316"/>
          </a:xfrm>
          <a:custGeom>
            <a:avLst/>
            <a:gdLst/>
            <a:ahLst/>
            <a:cxnLst/>
            <a:rect l="l" t="t" r="r" b="b"/>
            <a:pathLst>
              <a:path w="25530" h="25614" extrusionOk="0">
                <a:moveTo>
                  <a:pt x="1" y="0"/>
                </a:moveTo>
                <a:lnTo>
                  <a:pt x="1" y="25613"/>
                </a:lnTo>
                <a:lnTo>
                  <a:pt x="25530" y="25613"/>
                </a:lnTo>
                <a:lnTo>
                  <a:pt x="255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9" name="Google Shape;359;p36"/>
          <p:cNvGrpSpPr/>
          <p:nvPr/>
        </p:nvGrpSpPr>
        <p:grpSpPr>
          <a:xfrm>
            <a:off x="541776" y="4248226"/>
            <a:ext cx="2252574" cy="115252"/>
            <a:chOff x="4293901" y="4449426"/>
            <a:chExt cx="2252574" cy="115252"/>
          </a:xfrm>
        </p:grpSpPr>
        <p:sp>
          <p:nvSpPr>
            <p:cNvPr id="360" name="Google Shape;360;p36"/>
            <p:cNvSpPr/>
            <p:nvPr/>
          </p:nvSpPr>
          <p:spPr>
            <a:xfrm>
              <a:off x="4293901" y="4450947"/>
              <a:ext cx="133425" cy="113079"/>
            </a:xfrm>
            <a:custGeom>
              <a:avLst/>
              <a:gdLst/>
              <a:ahLst/>
              <a:cxnLst/>
              <a:rect l="l" t="t" r="r" b="b"/>
              <a:pathLst>
                <a:path w="3684" h="3122" extrusionOk="0">
                  <a:moveTo>
                    <a:pt x="2093" y="0"/>
                  </a:moveTo>
                  <a:cubicBezTo>
                    <a:pt x="712" y="0"/>
                    <a:pt x="0" y="1674"/>
                    <a:pt x="1005" y="2679"/>
                  </a:cubicBezTo>
                  <a:cubicBezTo>
                    <a:pt x="1311" y="2985"/>
                    <a:pt x="1693" y="3122"/>
                    <a:pt x="2072" y="3122"/>
                  </a:cubicBezTo>
                  <a:cubicBezTo>
                    <a:pt x="2885" y="3122"/>
                    <a:pt x="3683" y="2491"/>
                    <a:pt x="3683" y="1549"/>
                  </a:cubicBezTo>
                  <a:cubicBezTo>
                    <a:pt x="3683" y="670"/>
                    <a:pt x="2972" y="0"/>
                    <a:pt x="20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6"/>
            <p:cNvSpPr/>
            <p:nvPr/>
          </p:nvSpPr>
          <p:spPr>
            <a:xfrm>
              <a:off x="4665262" y="4449426"/>
              <a:ext cx="115244" cy="115252"/>
            </a:xfrm>
            <a:custGeom>
              <a:avLst/>
              <a:gdLst/>
              <a:ahLst/>
              <a:cxnLst/>
              <a:rect l="l" t="t" r="r" b="b"/>
              <a:pathLst>
                <a:path w="3182" h="3182" extrusionOk="0">
                  <a:moveTo>
                    <a:pt x="1591" y="1"/>
                  </a:moveTo>
                  <a:cubicBezTo>
                    <a:pt x="712" y="1"/>
                    <a:pt x="1" y="712"/>
                    <a:pt x="1" y="1591"/>
                  </a:cubicBezTo>
                  <a:cubicBezTo>
                    <a:pt x="1" y="2470"/>
                    <a:pt x="712" y="3181"/>
                    <a:pt x="1591" y="3181"/>
                  </a:cubicBezTo>
                  <a:cubicBezTo>
                    <a:pt x="2470" y="3181"/>
                    <a:pt x="3182" y="2470"/>
                    <a:pt x="3182" y="1591"/>
                  </a:cubicBezTo>
                  <a:cubicBezTo>
                    <a:pt x="3182" y="712"/>
                    <a:pt x="2470" y="1"/>
                    <a:pt x="1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6"/>
            <p:cNvSpPr/>
            <p:nvPr/>
          </p:nvSpPr>
          <p:spPr>
            <a:xfrm>
              <a:off x="5018478" y="4449426"/>
              <a:ext cx="115244" cy="115252"/>
            </a:xfrm>
            <a:custGeom>
              <a:avLst/>
              <a:gdLst/>
              <a:ahLst/>
              <a:cxnLst/>
              <a:rect l="l" t="t" r="r" b="b"/>
              <a:pathLst>
                <a:path w="3182" h="3182" extrusionOk="0">
                  <a:moveTo>
                    <a:pt x="1591" y="1"/>
                  </a:moveTo>
                  <a:cubicBezTo>
                    <a:pt x="712" y="1"/>
                    <a:pt x="0" y="712"/>
                    <a:pt x="0" y="1591"/>
                  </a:cubicBezTo>
                  <a:cubicBezTo>
                    <a:pt x="0" y="2470"/>
                    <a:pt x="712" y="3181"/>
                    <a:pt x="1591" y="3181"/>
                  </a:cubicBezTo>
                  <a:cubicBezTo>
                    <a:pt x="2470" y="3181"/>
                    <a:pt x="3181" y="2470"/>
                    <a:pt x="3181" y="1591"/>
                  </a:cubicBezTo>
                  <a:cubicBezTo>
                    <a:pt x="3181" y="712"/>
                    <a:pt x="2470" y="1"/>
                    <a:pt x="1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6"/>
            <p:cNvSpPr/>
            <p:nvPr/>
          </p:nvSpPr>
          <p:spPr>
            <a:xfrm>
              <a:off x="5353475" y="4450947"/>
              <a:ext cx="133425" cy="113079"/>
            </a:xfrm>
            <a:custGeom>
              <a:avLst/>
              <a:gdLst/>
              <a:ahLst/>
              <a:cxnLst/>
              <a:rect l="l" t="t" r="r" b="b"/>
              <a:pathLst>
                <a:path w="3684" h="3122" extrusionOk="0">
                  <a:moveTo>
                    <a:pt x="2093" y="0"/>
                  </a:moveTo>
                  <a:cubicBezTo>
                    <a:pt x="712" y="0"/>
                    <a:pt x="1" y="1674"/>
                    <a:pt x="1005" y="2679"/>
                  </a:cubicBezTo>
                  <a:cubicBezTo>
                    <a:pt x="1311" y="2985"/>
                    <a:pt x="1693" y="3122"/>
                    <a:pt x="2072" y="3122"/>
                  </a:cubicBezTo>
                  <a:cubicBezTo>
                    <a:pt x="2885" y="3122"/>
                    <a:pt x="3683" y="2491"/>
                    <a:pt x="3683" y="1549"/>
                  </a:cubicBezTo>
                  <a:cubicBezTo>
                    <a:pt x="3683" y="670"/>
                    <a:pt x="2972" y="0"/>
                    <a:pt x="20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6"/>
            <p:cNvSpPr/>
            <p:nvPr/>
          </p:nvSpPr>
          <p:spPr>
            <a:xfrm>
              <a:off x="5724872" y="4449426"/>
              <a:ext cx="115208" cy="115252"/>
            </a:xfrm>
            <a:custGeom>
              <a:avLst/>
              <a:gdLst/>
              <a:ahLst/>
              <a:cxnLst/>
              <a:rect l="l" t="t" r="r" b="b"/>
              <a:pathLst>
                <a:path w="3181" h="3182" extrusionOk="0">
                  <a:moveTo>
                    <a:pt x="1590" y="1"/>
                  </a:moveTo>
                  <a:cubicBezTo>
                    <a:pt x="712" y="1"/>
                    <a:pt x="0" y="712"/>
                    <a:pt x="0" y="1591"/>
                  </a:cubicBezTo>
                  <a:cubicBezTo>
                    <a:pt x="0" y="2470"/>
                    <a:pt x="712" y="3181"/>
                    <a:pt x="1590" y="3181"/>
                  </a:cubicBezTo>
                  <a:cubicBezTo>
                    <a:pt x="2469" y="3181"/>
                    <a:pt x="3181" y="2470"/>
                    <a:pt x="3181" y="1591"/>
                  </a:cubicBezTo>
                  <a:cubicBezTo>
                    <a:pt x="3181" y="712"/>
                    <a:pt x="2469" y="1"/>
                    <a:pt x="15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6"/>
            <p:cNvSpPr/>
            <p:nvPr/>
          </p:nvSpPr>
          <p:spPr>
            <a:xfrm>
              <a:off x="6078051" y="4449426"/>
              <a:ext cx="115244" cy="115252"/>
            </a:xfrm>
            <a:custGeom>
              <a:avLst/>
              <a:gdLst/>
              <a:ahLst/>
              <a:cxnLst/>
              <a:rect l="l" t="t" r="r" b="b"/>
              <a:pathLst>
                <a:path w="3182" h="3182" extrusionOk="0">
                  <a:moveTo>
                    <a:pt x="1591" y="1"/>
                  </a:moveTo>
                  <a:cubicBezTo>
                    <a:pt x="712" y="1"/>
                    <a:pt x="1" y="712"/>
                    <a:pt x="1" y="1591"/>
                  </a:cubicBezTo>
                  <a:cubicBezTo>
                    <a:pt x="1" y="2470"/>
                    <a:pt x="712" y="3181"/>
                    <a:pt x="1591" y="3181"/>
                  </a:cubicBezTo>
                  <a:cubicBezTo>
                    <a:pt x="2470" y="3181"/>
                    <a:pt x="3181" y="2470"/>
                    <a:pt x="3181" y="1591"/>
                  </a:cubicBezTo>
                  <a:cubicBezTo>
                    <a:pt x="3181" y="712"/>
                    <a:pt x="2470" y="1"/>
                    <a:pt x="1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6"/>
            <p:cNvSpPr/>
            <p:nvPr/>
          </p:nvSpPr>
          <p:spPr>
            <a:xfrm>
              <a:off x="6431230" y="4449426"/>
              <a:ext cx="115244" cy="115252"/>
            </a:xfrm>
            <a:custGeom>
              <a:avLst/>
              <a:gdLst/>
              <a:ahLst/>
              <a:cxnLst/>
              <a:rect l="l" t="t" r="r" b="b"/>
              <a:pathLst>
                <a:path w="3182" h="3182" extrusionOk="0">
                  <a:moveTo>
                    <a:pt x="1591" y="1"/>
                  </a:moveTo>
                  <a:cubicBezTo>
                    <a:pt x="712" y="1"/>
                    <a:pt x="1" y="712"/>
                    <a:pt x="1" y="1591"/>
                  </a:cubicBezTo>
                  <a:cubicBezTo>
                    <a:pt x="1" y="2470"/>
                    <a:pt x="712" y="3181"/>
                    <a:pt x="1591" y="3181"/>
                  </a:cubicBezTo>
                  <a:cubicBezTo>
                    <a:pt x="2470" y="3181"/>
                    <a:pt x="3182" y="2470"/>
                    <a:pt x="3182" y="1591"/>
                  </a:cubicBezTo>
                  <a:cubicBezTo>
                    <a:pt x="3182" y="712"/>
                    <a:pt x="2470" y="1"/>
                    <a:pt x="1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2">
  <p:cSld name="TITLE_AND_TWO_COLUMNS_1_4_1_2">
    <p:spTree>
      <p:nvGrpSpPr>
        <p:cNvPr id="1" name="Shape 367"/>
        <p:cNvGrpSpPr/>
        <p:nvPr/>
      </p:nvGrpSpPr>
      <p:grpSpPr>
        <a:xfrm>
          <a:off x="0" y="0"/>
          <a:ext cx="0" cy="0"/>
          <a:chOff x="0" y="0"/>
          <a:chExt cx="0" cy="0"/>
        </a:xfrm>
      </p:grpSpPr>
      <p:sp>
        <p:nvSpPr>
          <p:cNvPr id="368" name="Google Shape;368;p37"/>
          <p:cNvSpPr/>
          <p:nvPr/>
        </p:nvSpPr>
        <p:spPr>
          <a:xfrm>
            <a:off x="232550" y="219000"/>
            <a:ext cx="8678917" cy="4705511"/>
          </a:xfrm>
          <a:custGeom>
            <a:avLst/>
            <a:gdLst/>
            <a:ahLst/>
            <a:cxnLst/>
            <a:rect l="l" t="t" r="r" b="b"/>
            <a:pathLst>
              <a:path w="94836" h="38965" extrusionOk="0">
                <a:moveTo>
                  <a:pt x="0" y="1"/>
                </a:moveTo>
                <a:lnTo>
                  <a:pt x="0" y="38965"/>
                </a:lnTo>
                <a:lnTo>
                  <a:pt x="94835" y="38965"/>
                </a:lnTo>
                <a:lnTo>
                  <a:pt x="948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7"/>
          <p:cNvSpPr/>
          <p:nvPr/>
        </p:nvSpPr>
        <p:spPr>
          <a:xfrm>
            <a:off x="8668244" y="1765781"/>
            <a:ext cx="438235" cy="1611944"/>
          </a:xfrm>
          <a:custGeom>
            <a:avLst/>
            <a:gdLst/>
            <a:ahLst/>
            <a:cxnLst/>
            <a:rect l="l" t="t" r="r" b="b"/>
            <a:pathLst>
              <a:path w="11845" h="43569" extrusionOk="0">
                <a:moveTo>
                  <a:pt x="1" y="1"/>
                </a:moveTo>
                <a:lnTo>
                  <a:pt x="1" y="336"/>
                </a:lnTo>
                <a:lnTo>
                  <a:pt x="11845" y="336"/>
                </a:lnTo>
                <a:lnTo>
                  <a:pt x="11845" y="43"/>
                </a:lnTo>
                <a:lnTo>
                  <a:pt x="1" y="1"/>
                </a:lnTo>
                <a:close/>
                <a:moveTo>
                  <a:pt x="1" y="3098"/>
                </a:moveTo>
                <a:lnTo>
                  <a:pt x="1" y="3433"/>
                </a:lnTo>
                <a:lnTo>
                  <a:pt x="11845" y="3433"/>
                </a:lnTo>
                <a:lnTo>
                  <a:pt x="11845" y="3098"/>
                </a:lnTo>
                <a:close/>
                <a:moveTo>
                  <a:pt x="1" y="6195"/>
                </a:moveTo>
                <a:lnTo>
                  <a:pt x="1" y="6488"/>
                </a:lnTo>
                <a:lnTo>
                  <a:pt x="11845" y="6488"/>
                </a:lnTo>
                <a:lnTo>
                  <a:pt x="11845" y="6195"/>
                </a:lnTo>
                <a:close/>
                <a:moveTo>
                  <a:pt x="1" y="9292"/>
                </a:moveTo>
                <a:lnTo>
                  <a:pt x="1" y="9585"/>
                </a:lnTo>
                <a:lnTo>
                  <a:pt x="11845" y="9585"/>
                </a:lnTo>
                <a:lnTo>
                  <a:pt x="11845" y="9292"/>
                </a:lnTo>
                <a:close/>
                <a:moveTo>
                  <a:pt x="1" y="12389"/>
                </a:moveTo>
                <a:lnTo>
                  <a:pt x="1" y="12682"/>
                </a:lnTo>
                <a:lnTo>
                  <a:pt x="11845" y="12682"/>
                </a:lnTo>
                <a:lnTo>
                  <a:pt x="11845" y="12389"/>
                </a:lnTo>
                <a:close/>
                <a:moveTo>
                  <a:pt x="1" y="15444"/>
                </a:moveTo>
                <a:lnTo>
                  <a:pt x="1" y="15779"/>
                </a:lnTo>
                <a:lnTo>
                  <a:pt x="11845" y="15779"/>
                </a:lnTo>
                <a:lnTo>
                  <a:pt x="11845" y="15444"/>
                </a:lnTo>
                <a:close/>
                <a:moveTo>
                  <a:pt x="1" y="18541"/>
                </a:moveTo>
                <a:lnTo>
                  <a:pt x="1" y="18834"/>
                </a:lnTo>
                <a:lnTo>
                  <a:pt x="11845" y="18834"/>
                </a:lnTo>
                <a:lnTo>
                  <a:pt x="11845" y="18541"/>
                </a:lnTo>
                <a:close/>
                <a:moveTo>
                  <a:pt x="1" y="21638"/>
                </a:moveTo>
                <a:lnTo>
                  <a:pt x="1" y="21931"/>
                </a:lnTo>
                <a:lnTo>
                  <a:pt x="11845" y="21931"/>
                </a:lnTo>
                <a:lnTo>
                  <a:pt x="11845" y="21638"/>
                </a:lnTo>
                <a:close/>
                <a:moveTo>
                  <a:pt x="1" y="24735"/>
                </a:moveTo>
                <a:lnTo>
                  <a:pt x="1" y="25028"/>
                </a:lnTo>
                <a:lnTo>
                  <a:pt x="11845" y="25028"/>
                </a:lnTo>
                <a:lnTo>
                  <a:pt x="11845" y="24735"/>
                </a:lnTo>
                <a:close/>
                <a:moveTo>
                  <a:pt x="1" y="27790"/>
                </a:moveTo>
                <a:lnTo>
                  <a:pt x="1" y="28125"/>
                </a:lnTo>
                <a:lnTo>
                  <a:pt x="11845" y="28125"/>
                </a:lnTo>
                <a:lnTo>
                  <a:pt x="11845" y="27790"/>
                </a:lnTo>
                <a:close/>
                <a:moveTo>
                  <a:pt x="1" y="30887"/>
                </a:moveTo>
                <a:lnTo>
                  <a:pt x="1" y="31222"/>
                </a:lnTo>
                <a:lnTo>
                  <a:pt x="11845" y="31222"/>
                </a:lnTo>
                <a:lnTo>
                  <a:pt x="11845" y="30887"/>
                </a:lnTo>
                <a:close/>
                <a:moveTo>
                  <a:pt x="1" y="33984"/>
                </a:moveTo>
                <a:lnTo>
                  <a:pt x="1" y="34277"/>
                </a:lnTo>
                <a:lnTo>
                  <a:pt x="11845" y="34277"/>
                </a:lnTo>
                <a:lnTo>
                  <a:pt x="11845" y="33984"/>
                </a:lnTo>
                <a:close/>
                <a:moveTo>
                  <a:pt x="1" y="37081"/>
                </a:moveTo>
                <a:lnTo>
                  <a:pt x="1" y="37374"/>
                </a:lnTo>
                <a:lnTo>
                  <a:pt x="11845" y="37374"/>
                </a:lnTo>
                <a:lnTo>
                  <a:pt x="11845" y="37081"/>
                </a:lnTo>
                <a:close/>
                <a:moveTo>
                  <a:pt x="1" y="40136"/>
                </a:moveTo>
                <a:lnTo>
                  <a:pt x="1" y="40471"/>
                </a:lnTo>
                <a:lnTo>
                  <a:pt x="11845" y="40471"/>
                </a:lnTo>
                <a:lnTo>
                  <a:pt x="11845" y="40136"/>
                </a:lnTo>
                <a:close/>
                <a:moveTo>
                  <a:pt x="1" y="43233"/>
                </a:moveTo>
                <a:lnTo>
                  <a:pt x="1" y="43568"/>
                </a:lnTo>
                <a:lnTo>
                  <a:pt x="11845" y="43568"/>
                </a:lnTo>
                <a:lnTo>
                  <a:pt x="11845" y="4323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7"/>
          <p:cNvSpPr/>
          <p:nvPr/>
        </p:nvSpPr>
        <p:spPr>
          <a:xfrm rot="5400000" flipH="1">
            <a:off x="3625" y="-3613"/>
            <a:ext cx="1363447" cy="1370686"/>
          </a:xfrm>
          <a:custGeom>
            <a:avLst/>
            <a:gdLst/>
            <a:ahLst/>
            <a:cxnLst/>
            <a:rect l="l" t="t" r="r" b="b"/>
            <a:pathLst>
              <a:path w="31640" h="31808" extrusionOk="0">
                <a:moveTo>
                  <a:pt x="31640" y="1"/>
                </a:moveTo>
                <a:cubicBezTo>
                  <a:pt x="14146" y="84"/>
                  <a:pt x="0" y="14272"/>
                  <a:pt x="42" y="31808"/>
                </a:cubicBezTo>
                <a:lnTo>
                  <a:pt x="31640" y="31808"/>
                </a:lnTo>
                <a:lnTo>
                  <a:pt x="316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3">
  <p:cSld name="CUSTOM">
    <p:bg>
      <p:bgPr>
        <a:solidFill>
          <a:schemeClr val="accent2"/>
        </a:solidFill>
        <a:effectLst/>
      </p:bgPr>
    </p:bg>
    <p:spTree>
      <p:nvGrpSpPr>
        <p:cNvPr id="1" name="Shape 371"/>
        <p:cNvGrpSpPr/>
        <p:nvPr/>
      </p:nvGrpSpPr>
      <p:grpSpPr>
        <a:xfrm>
          <a:off x="0" y="0"/>
          <a:ext cx="0" cy="0"/>
          <a:chOff x="0" y="0"/>
          <a:chExt cx="0" cy="0"/>
        </a:xfrm>
      </p:grpSpPr>
      <p:sp>
        <p:nvSpPr>
          <p:cNvPr id="372" name="Google Shape;372;p38"/>
          <p:cNvSpPr/>
          <p:nvPr/>
        </p:nvSpPr>
        <p:spPr>
          <a:xfrm>
            <a:off x="232550" y="219000"/>
            <a:ext cx="8678917" cy="4705511"/>
          </a:xfrm>
          <a:custGeom>
            <a:avLst/>
            <a:gdLst/>
            <a:ahLst/>
            <a:cxnLst/>
            <a:rect l="l" t="t" r="r" b="b"/>
            <a:pathLst>
              <a:path w="94836" h="38965" extrusionOk="0">
                <a:moveTo>
                  <a:pt x="0" y="1"/>
                </a:moveTo>
                <a:lnTo>
                  <a:pt x="0" y="38965"/>
                </a:lnTo>
                <a:lnTo>
                  <a:pt x="94835" y="38965"/>
                </a:lnTo>
                <a:lnTo>
                  <a:pt x="948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73" name="Google Shape;373;p38"/>
          <p:cNvSpPr/>
          <p:nvPr/>
        </p:nvSpPr>
        <p:spPr>
          <a:xfrm rot="10800000">
            <a:off x="-231850" y="-246350"/>
            <a:ext cx="1363447" cy="1370686"/>
          </a:xfrm>
          <a:custGeom>
            <a:avLst/>
            <a:gdLst/>
            <a:ahLst/>
            <a:cxnLst/>
            <a:rect l="l" t="t" r="r" b="b"/>
            <a:pathLst>
              <a:path w="31640" h="31808" extrusionOk="0">
                <a:moveTo>
                  <a:pt x="31640" y="1"/>
                </a:moveTo>
                <a:cubicBezTo>
                  <a:pt x="14146" y="84"/>
                  <a:pt x="0" y="14272"/>
                  <a:pt x="42" y="31808"/>
                </a:cubicBezTo>
                <a:lnTo>
                  <a:pt x="31640" y="31808"/>
                </a:lnTo>
                <a:lnTo>
                  <a:pt x="316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694" y="468082"/>
            <a:ext cx="6683765" cy="960668"/>
          </a:xfrm>
        </p:spPr>
        <p:txBody>
          <a:bodyPr/>
          <a:lstStyle/>
          <a:p>
            <a:r>
              <a:rPr lang="en-US"/>
              <a:t>Click to edit Master title style</a:t>
            </a:r>
          </a:p>
        </p:txBody>
      </p:sp>
      <p:sp>
        <p:nvSpPr>
          <p:cNvPr id="3" name="Content Placeholder 2"/>
          <p:cNvSpPr>
            <a:spLocks noGrp="1"/>
          </p:cNvSpPr>
          <p:nvPr>
            <p:ph idx="1"/>
          </p:nvPr>
        </p:nvSpPr>
        <p:spPr>
          <a:xfrm>
            <a:off x="1941909" y="1600200"/>
            <a:ext cx="6686550" cy="28332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345051-2045-45DA-935E-2E3CA1A69ADC}" type="datetimeFigureOut">
              <a:rPr lang="en-US" smtClean="0"/>
              <a:t>4/9/2024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936289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338750"/>
            <a:ext cx="77175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Josefin Sans"/>
              <a:buNone/>
              <a:defRPr sz="3600">
                <a:solidFill>
                  <a:schemeClr val="dk1"/>
                </a:solidFill>
                <a:latin typeface="Josefin Sans"/>
                <a:ea typeface="Josefin Sans"/>
                <a:cs typeface="Josefin Sans"/>
                <a:sym typeface="Josefin Sans"/>
              </a:defRPr>
            </a:lvl1pPr>
            <a:lvl2pPr lvl="1">
              <a:spcBef>
                <a:spcPts val="0"/>
              </a:spcBef>
              <a:spcAft>
                <a:spcPts val="0"/>
              </a:spcAft>
              <a:buClr>
                <a:schemeClr val="dk1"/>
              </a:buClr>
              <a:buSzPts val="3600"/>
              <a:buFont typeface="Josefin Sans"/>
              <a:buNone/>
              <a:defRPr sz="3600">
                <a:solidFill>
                  <a:schemeClr val="dk1"/>
                </a:solidFill>
                <a:latin typeface="Josefin Sans"/>
                <a:ea typeface="Josefin Sans"/>
                <a:cs typeface="Josefin Sans"/>
                <a:sym typeface="Josefin Sans"/>
              </a:defRPr>
            </a:lvl2pPr>
            <a:lvl3pPr lvl="2">
              <a:spcBef>
                <a:spcPts val="0"/>
              </a:spcBef>
              <a:spcAft>
                <a:spcPts val="0"/>
              </a:spcAft>
              <a:buClr>
                <a:schemeClr val="dk1"/>
              </a:buClr>
              <a:buSzPts val="3600"/>
              <a:buFont typeface="Josefin Sans"/>
              <a:buNone/>
              <a:defRPr sz="3600">
                <a:solidFill>
                  <a:schemeClr val="dk1"/>
                </a:solidFill>
                <a:latin typeface="Josefin Sans"/>
                <a:ea typeface="Josefin Sans"/>
                <a:cs typeface="Josefin Sans"/>
                <a:sym typeface="Josefin Sans"/>
              </a:defRPr>
            </a:lvl3pPr>
            <a:lvl4pPr lvl="3">
              <a:spcBef>
                <a:spcPts val="0"/>
              </a:spcBef>
              <a:spcAft>
                <a:spcPts val="0"/>
              </a:spcAft>
              <a:buClr>
                <a:schemeClr val="dk1"/>
              </a:buClr>
              <a:buSzPts val="3600"/>
              <a:buFont typeface="Josefin Sans"/>
              <a:buNone/>
              <a:defRPr sz="3600">
                <a:solidFill>
                  <a:schemeClr val="dk1"/>
                </a:solidFill>
                <a:latin typeface="Josefin Sans"/>
                <a:ea typeface="Josefin Sans"/>
                <a:cs typeface="Josefin Sans"/>
                <a:sym typeface="Josefin Sans"/>
              </a:defRPr>
            </a:lvl4pPr>
            <a:lvl5pPr lvl="4">
              <a:spcBef>
                <a:spcPts val="0"/>
              </a:spcBef>
              <a:spcAft>
                <a:spcPts val="0"/>
              </a:spcAft>
              <a:buClr>
                <a:schemeClr val="dk1"/>
              </a:buClr>
              <a:buSzPts val="3600"/>
              <a:buFont typeface="Josefin Sans"/>
              <a:buNone/>
              <a:defRPr sz="3600">
                <a:solidFill>
                  <a:schemeClr val="dk1"/>
                </a:solidFill>
                <a:latin typeface="Josefin Sans"/>
                <a:ea typeface="Josefin Sans"/>
                <a:cs typeface="Josefin Sans"/>
                <a:sym typeface="Josefin Sans"/>
              </a:defRPr>
            </a:lvl5pPr>
            <a:lvl6pPr lvl="5">
              <a:spcBef>
                <a:spcPts val="0"/>
              </a:spcBef>
              <a:spcAft>
                <a:spcPts val="0"/>
              </a:spcAft>
              <a:buClr>
                <a:schemeClr val="dk1"/>
              </a:buClr>
              <a:buSzPts val="3600"/>
              <a:buFont typeface="Josefin Sans"/>
              <a:buNone/>
              <a:defRPr sz="3600">
                <a:solidFill>
                  <a:schemeClr val="dk1"/>
                </a:solidFill>
                <a:latin typeface="Josefin Sans"/>
                <a:ea typeface="Josefin Sans"/>
                <a:cs typeface="Josefin Sans"/>
                <a:sym typeface="Josefin Sans"/>
              </a:defRPr>
            </a:lvl6pPr>
            <a:lvl7pPr lvl="6">
              <a:spcBef>
                <a:spcPts val="0"/>
              </a:spcBef>
              <a:spcAft>
                <a:spcPts val="0"/>
              </a:spcAft>
              <a:buClr>
                <a:schemeClr val="dk1"/>
              </a:buClr>
              <a:buSzPts val="3600"/>
              <a:buFont typeface="Josefin Sans"/>
              <a:buNone/>
              <a:defRPr sz="3600">
                <a:solidFill>
                  <a:schemeClr val="dk1"/>
                </a:solidFill>
                <a:latin typeface="Josefin Sans"/>
                <a:ea typeface="Josefin Sans"/>
                <a:cs typeface="Josefin Sans"/>
                <a:sym typeface="Josefin Sans"/>
              </a:defRPr>
            </a:lvl7pPr>
            <a:lvl8pPr lvl="7">
              <a:spcBef>
                <a:spcPts val="0"/>
              </a:spcBef>
              <a:spcAft>
                <a:spcPts val="0"/>
              </a:spcAft>
              <a:buClr>
                <a:schemeClr val="dk1"/>
              </a:buClr>
              <a:buSzPts val="3600"/>
              <a:buFont typeface="Josefin Sans"/>
              <a:buNone/>
              <a:defRPr sz="3600">
                <a:solidFill>
                  <a:schemeClr val="dk1"/>
                </a:solidFill>
                <a:latin typeface="Josefin Sans"/>
                <a:ea typeface="Josefin Sans"/>
                <a:cs typeface="Josefin Sans"/>
                <a:sym typeface="Josefin Sans"/>
              </a:defRPr>
            </a:lvl8pPr>
            <a:lvl9pPr lvl="8">
              <a:spcBef>
                <a:spcPts val="0"/>
              </a:spcBef>
              <a:spcAft>
                <a:spcPts val="0"/>
              </a:spcAft>
              <a:buClr>
                <a:schemeClr val="dk1"/>
              </a:buClr>
              <a:buSzPts val="3600"/>
              <a:buFont typeface="Josefin Sans"/>
              <a:buNone/>
              <a:defRPr sz="3600">
                <a:solidFill>
                  <a:schemeClr val="dk1"/>
                </a:solidFill>
                <a:latin typeface="Josefin Sans"/>
                <a:ea typeface="Josefin Sans"/>
                <a:cs typeface="Josefin Sans"/>
                <a:sym typeface="Josefin Sans"/>
              </a:defRPr>
            </a:lvl9pPr>
          </a:lstStyle>
          <a:p>
            <a:endParaRPr/>
          </a:p>
        </p:txBody>
      </p:sp>
      <p:sp>
        <p:nvSpPr>
          <p:cNvPr id="7" name="Google Shape;7;p1"/>
          <p:cNvSpPr txBox="1">
            <a:spLocks noGrp="1"/>
          </p:cNvSpPr>
          <p:nvPr>
            <p:ph type="body" idx="1"/>
          </p:nvPr>
        </p:nvSpPr>
        <p:spPr>
          <a:xfrm>
            <a:off x="713225" y="1152465"/>
            <a:ext cx="77175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1pPr>
            <a:lvl2pPr marL="914400" lvl="1" indent="-330200">
              <a:lnSpc>
                <a:spcPct val="100000"/>
              </a:lnSpc>
              <a:spcBef>
                <a:spcPts val="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2pPr>
            <a:lvl3pPr marL="1371600" lvl="2" indent="-330200">
              <a:lnSpc>
                <a:spcPct val="100000"/>
              </a:lnSpc>
              <a:spcBef>
                <a:spcPts val="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3pPr>
            <a:lvl4pPr marL="1828800" lvl="3" indent="-330200">
              <a:lnSpc>
                <a:spcPct val="100000"/>
              </a:lnSpc>
              <a:spcBef>
                <a:spcPts val="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4pPr>
            <a:lvl5pPr marL="2286000" lvl="4" indent="-330200">
              <a:lnSpc>
                <a:spcPct val="100000"/>
              </a:lnSpc>
              <a:spcBef>
                <a:spcPts val="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5pPr>
            <a:lvl6pPr marL="2743200" lvl="5" indent="-330200">
              <a:lnSpc>
                <a:spcPct val="100000"/>
              </a:lnSpc>
              <a:spcBef>
                <a:spcPts val="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6pPr>
            <a:lvl7pPr marL="3200400" lvl="6" indent="-330200">
              <a:lnSpc>
                <a:spcPct val="100000"/>
              </a:lnSpc>
              <a:spcBef>
                <a:spcPts val="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7pPr>
            <a:lvl8pPr marL="3657600" lvl="7" indent="-330200">
              <a:lnSpc>
                <a:spcPct val="100000"/>
              </a:lnSpc>
              <a:spcBef>
                <a:spcPts val="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8pPr>
            <a:lvl9pPr marL="4114800" lvl="8" indent="-330200">
              <a:lnSpc>
                <a:spcPct val="100000"/>
              </a:lnSpc>
              <a:spcBef>
                <a:spcPts val="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8" r:id="rId3"/>
    <p:sldLayoutId id="2147483682" r:id="rId4"/>
    <p:sldLayoutId id="2147483683" r:id="rId5"/>
    <p:sldLayoutId id="2147483684" r:id="rId6"/>
    <p:sldLayoutId id="214748368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hyperlink" Target="https://worldview.earthdata.nasa.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goldmapsonline.com/arizona-gold-mines-and-districts.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ein.az.gov/files/telegraph-fire-map-6-16-21jpe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www.fcgov.com/vegetation/?view=942-ponderosa-pine" TargetMode="External"/><Relationship Id="rId13"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3.jpeg"/><Relationship Id="rId12" Type="http://schemas.openxmlformats.org/officeDocument/2006/relationships/hyperlink" Target="https://earthobservatory.nasa.gov/biome/seedcreosote.php"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nps.gov/sagu/learn/nature/mesquites.htm" TargetMode="External"/><Relationship Id="rId11" Type="http://schemas.openxmlformats.org/officeDocument/2006/relationships/image" Target="../media/image15.png"/><Relationship Id="rId5" Type="http://schemas.openxmlformats.org/officeDocument/2006/relationships/hyperlink" Target="https://www.nps.gov/sagu/learn/nature/buffelgrass.htm" TargetMode="External"/><Relationship Id="rId10" Type="http://schemas.openxmlformats.org/officeDocument/2006/relationships/hyperlink" Target="https://mswn.com/plants/acacia-greggii-catclaw-acacia/" TargetMode="External"/><Relationship Id="rId4" Type="http://schemas.openxmlformats.org/officeDocument/2006/relationships/image" Target="../media/image12.png"/><Relationship Id="rId9" Type="http://schemas.openxmlformats.org/officeDocument/2006/relationships/image" Target="../media/image14.png"/><Relationship Id="rId14" Type="http://schemas.openxmlformats.org/officeDocument/2006/relationships/hyperlink" Target="https://wtufc.org/index.php/wiki/arizona-white-oak-quercus-arizonic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83"/>
        <p:cNvGrpSpPr/>
        <p:nvPr/>
      </p:nvGrpSpPr>
      <p:grpSpPr>
        <a:xfrm>
          <a:off x="0" y="0"/>
          <a:ext cx="0" cy="0"/>
          <a:chOff x="0" y="0"/>
          <a:chExt cx="0" cy="0"/>
        </a:xfrm>
      </p:grpSpPr>
      <p:sp>
        <p:nvSpPr>
          <p:cNvPr id="384" name="Google Shape;384;p42"/>
          <p:cNvSpPr txBox="1">
            <a:spLocks noGrp="1"/>
          </p:cNvSpPr>
          <p:nvPr>
            <p:ph type="ctrTitle"/>
          </p:nvPr>
        </p:nvSpPr>
        <p:spPr>
          <a:xfrm>
            <a:off x="238258" y="509754"/>
            <a:ext cx="6816717" cy="273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5000">
                <a:latin typeface="Montserrat" pitchFamily="2" charset="77"/>
              </a:rPr>
              <a:t>Wildfires and Remobilization of Contaminants in Rural Arizona</a:t>
            </a:r>
            <a:endParaRPr sz="5000">
              <a:latin typeface="Montserrat" pitchFamily="2" charset="77"/>
            </a:endParaRPr>
          </a:p>
        </p:txBody>
      </p:sp>
      <p:sp>
        <p:nvSpPr>
          <p:cNvPr id="385" name="Google Shape;385;p42"/>
          <p:cNvSpPr txBox="1">
            <a:spLocks noGrp="1"/>
          </p:cNvSpPr>
          <p:nvPr>
            <p:ph type="subTitle" idx="1"/>
          </p:nvPr>
        </p:nvSpPr>
        <p:spPr>
          <a:xfrm>
            <a:off x="238258" y="3477297"/>
            <a:ext cx="7147776" cy="140379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By: Cameron Fuse</a:t>
            </a:r>
          </a:p>
          <a:p>
            <a:pPr marL="0" lvl="0" indent="0" algn="l" rtl="0">
              <a:spcBef>
                <a:spcPts val="0"/>
              </a:spcBef>
              <a:spcAft>
                <a:spcPts val="0"/>
              </a:spcAft>
              <a:buNone/>
            </a:pPr>
            <a:r>
              <a:rPr lang="en-US"/>
              <a:t>Dr. Monica Ramirez-</a:t>
            </a:r>
            <a:r>
              <a:rPr lang="en-US" err="1"/>
              <a:t>Andreotta</a:t>
            </a:r>
            <a:r>
              <a:rPr lang="en-US"/>
              <a:t>, Environmental Science </a:t>
            </a:r>
          </a:p>
          <a:p>
            <a:pPr marL="0" lvl="0" indent="0" algn="l" rtl="0">
              <a:spcBef>
                <a:spcPts val="0"/>
              </a:spcBef>
              <a:spcAft>
                <a:spcPts val="0"/>
              </a:spcAft>
              <a:buNone/>
            </a:pPr>
            <a:r>
              <a:rPr lang="en-US"/>
              <a:t>University of Arizona</a:t>
            </a:r>
          </a:p>
          <a:p>
            <a:pPr marL="0" lvl="0" indent="0" algn="l" rtl="0">
              <a:spcBef>
                <a:spcPts val="0"/>
              </a:spcBef>
              <a:spcAft>
                <a:spcPts val="0"/>
              </a:spcAft>
              <a:buNone/>
            </a:pPr>
            <a:r>
              <a:rPr lang="en-US"/>
              <a:t>2024 Space Grant Symposium</a:t>
            </a:r>
          </a:p>
          <a:p>
            <a:pPr marL="0" lvl="0" indent="0" algn="l" rtl="0">
              <a:spcBef>
                <a:spcPts val="0"/>
              </a:spcBef>
              <a:spcAft>
                <a:spcPts val="0"/>
              </a:spcAft>
              <a:buNone/>
            </a:pPr>
            <a:r>
              <a:rPr lang="en-US"/>
              <a:t>April 20, 2024</a:t>
            </a:r>
          </a:p>
          <a:p>
            <a:pPr marL="0" lvl="0" indent="0" algn="l" rtl="0">
              <a:spcBef>
                <a:spcPts val="0"/>
              </a:spcBef>
              <a:spcAft>
                <a:spcPts val="0"/>
              </a:spcAft>
              <a:buNone/>
            </a:pPr>
            <a:endParaRPr lang="en-US"/>
          </a:p>
          <a:p>
            <a:pPr marL="0" lvl="0" indent="0" algn="l" rtl="0">
              <a:spcBef>
                <a:spcPts val="0"/>
              </a:spcBef>
              <a:spcAft>
                <a:spcPts val="0"/>
              </a:spcAft>
              <a:buNone/>
            </a:pPr>
            <a:endParaRPr/>
          </a:p>
        </p:txBody>
      </p:sp>
      <p:pic>
        <p:nvPicPr>
          <p:cNvPr id="2" name="Picture 2" descr="NASA Insignia Color">
            <a:extLst>
              <a:ext uri="{FF2B5EF4-FFF2-40B4-BE49-F238E27FC236}">
                <a16:creationId xmlns:a16="http://schemas.microsoft.com/office/drawing/2014/main" id="{D0D4601B-A49C-C083-E55A-27731DCA4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4100" y="90152"/>
            <a:ext cx="1014823" cy="10689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ed and blue logo&#10;&#10;Description automatically generated">
            <a:extLst>
              <a:ext uri="{FF2B5EF4-FFF2-40B4-BE49-F238E27FC236}">
                <a16:creationId xmlns:a16="http://schemas.microsoft.com/office/drawing/2014/main" id="{44F5F78B-09F8-2FE2-50B6-288F0E4DBCD8}"/>
              </a:ext>
            </a:extLst>
          </p:cNvPr>
          <p:cNvPicPr>
            <a:picLocks noChangeAspect="1"/>
          </p:cNvPicPr>
          <p:nvPr/>
        </p:nvPicPr>
        <p:blipFill>
          <a:blip r:embed="rId4"/>
          <a:stretch>
            <a:fillRect/>
          </a:stretch>
        </p:blipFill>
        <p:spPr>
          <a:xfrm>
            <a:off x="7568091" y="3751225"/>
            <a:ext cx="1575909" cy="1403796"/>
          </a:xfrm>
          <a:prstGeom prst="rect">
            <a:avLst/>
          </a:prstGeom>
        </p:spPr>
      </p:pic>
      <p:pic>
        <p:nvPicPr>
          <p:cNvPr id="4" name="Picture 3" descr="A logo of a cactus and mountains&#10;&#10;Description automatically generated">
            <a:extLst>
              <a:ext uri="{FF2B5EF4-FFF2-40B4-BE49-F238E27FC236}">
                <a16:creationId xmlns:a16="http://schemas.microsoft.com/office/drawing/2014/main" id="{A4F23CA9-B4CA-6403-3F96-2257D701B3B5}"/>
              </a:ext>
            </a:extLst>
          </p:cNvPr>
          <p:cNvPicPr>
            <a:picLocks noChangeAspect="1"/>
          </p:cNvPicPr>
          <p:nvPr/>
        </p:nvPicPr>
        <p:blipFill>
          <a:blip r:embed="rId5"/>
          <a:stretch>
            <a:fillRect/>
          </a:stretch>
        </p:blipFill>
        <p:spPr>
          <a:xfrm>
            <a:off x="8084101" y="1821682"/>
            <a:ext cx="1059900" cy="1424071"/>
          </a:xfrm>
          <a:prstGeom prst="rect">
            <a:avLst/>
          </a:prstGeom>
        </p:spPr>
      </p:pic>
      <p:sp>
        <p:nvSpPr>
          <p:cNvPr id="5" name="TextBox 4">
            <a:extLst>
              <a:ext uri="{FF2B5EF4-FFF2-40B4-BE49-F238E27FC236}">
                <a16:creationId xmlns:a16="http://schemas.microsoft.com/office/drawing/2014/main" id="{401E0F29-0AEF-5D27-2D9F-24D93B7EAEA2}"/>
              </a:ext>
            </a:extLst>
          </p:cNvPr>
          <p:cNvSpPr txBox="1"/>
          <p:nvPr/>
        </p:nvSpPr>
        <p:spPr>
          <a:xfrm>
            <a:off x="63062" y="4928056"/>
            <a:ext cx="242374" cy="215444"/>
          </a:xfrm>
          <a:prstGeom prst="rect">
            <a:avLst/>
          </a:prstGeom>
          <a:noFill/>
        </p:spPr>
        <p:txBody>
          <a:bodyPr wrap="none" rtlCol="0">
            <a:spAutoFit/>
          </a:bodyPr>
          <a:lstStyle/>
          <a:p>
            <a:r>
              <a:rPr lang="en-US" sz="800"/>
              <a:t>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C0533-2DC1-CF23-B610-396491B43548}"/>
              </a:ext>
            </a:extLst>
          </p:cNvPr>
          <p:cNvSpPr>
            <a:spLocks noGrp="1"/>
          </p:cNvSpPr>
          <p:nvPr>
            <p:ph type="title"/>
          </p:nvPr>
        </p:nvSpPr>
        <p:spPr/>
        <p:txBody>
          <a:bodyPr/>
          <a:lstStyle/>
          <a:p>
            <a:r>
              <a:rPr lang="en-US" dirty="0">
                <a:latin typeface="Montserrat" pitchFamily="2" charset="77"/>
              </a:rPr>
              <a:t>Sampling Methodology</a:t>
            </a:r>
          </a:p>
        </p:txBody>
      </p:sp>
      <p:sp>
        <p:nvSpPr>
          <p:cNvPr id="3" name="Subtitle 2">
            <a:extLst>
              <a:ext uri="{FF2B5EF4-FFF2-40B4-BE49-F238E27FC236}">
                <a16:creationId xmlns:a16="http://schemas.microsoft.com/office/drawing/2014/main" id="{38DD606B-1141-E1BA-E0AB-D379F710D122}"/>
              </a:ext>
            </a:extLst>
          </p:cNvPr>
          <p:cNvSpPr>
            <a:spLocks noGrp="1"/>
          </p:cNvSpPr>
          <p:nvPr>
            <p:ph type="subTitle" idx="1"/>
          </p:nvPr>
        </p:nvSpPr>
        <p:spPr>
          <a:xfrm>
            <a:off x="300082" y="1025270"/>
            <a:ext cx="3160856" cy="3648712"/>
          </a:xfrm>
        </p:spPr>
        <p:txBody>
          <a:bodyPr/>
          <a:lstStyle/>
          <a:p>
            <a:pPr marL="127000" indent="0">
              <a:buNone/>
            </a:pPr>
            <a:r>
              <a:rPr lang="en-US" sz="1600" dirty="0">
                <a:latin typeface="Montserrat" pitchFamily="2" charset="77"/>
                <a:cs typeface="Arial"/>
              </a:rPr>
              <a:t>Sampling locations are areas within the wildfire perimeter, have an abundance of vegetation, and are accessible. </a:t>
            </a:r>
          </a:p>
          <a:p>
            <a:pPr marL="127000" indent="0">
              <a:buNone/>
            </a:pPr>
            <a:endParaRPr lang="en-US" sz="1600" dirty="0">
              <a:latin typeface="Montserrat" pitchFamily="2" charset="77"/>
              <a:cs typeface="Arial"/>
            </a:endParaRPr>
          </a:p>
          <a:p>
            <a:pPr marL="127000" indent="0">
              <a:buNone/>
            </a:pPr>
            <a:r>
              <a:rPr lang="en-US" sz="1600" dirty="0">
                <a:latin typeface="Montserrat" pitchFamily="2" charset="77"/>
                <a:cs typeface="Arial"/>
              </a:rPr>
              <a:t>These areas are away from any human activity (e.g. at least 50m from paved roads).</a:t>
            </a:r>
          </a:p>
          <a:p>
            <a:pPr marL="127000" indent="0">
              <a:buNone/>
            </a:pPr>
            <a:r>
              <a:rPr lang="en-US" sz="1600" dirty="0">
                <a:latin typeface="Montserrat" pitchFamily="2" charset="77"/>
                <a:cs typeface="Arial"/>
              </a:rPr>
              <a:t> </a:t>
            </a:r>
          </a:p>
          <a:p>
            <a:pPr marL="127000" indent="0">
              <a:buNone/>
            </a:pPr>
            <a:r>
              <a:rPr lang="en-US" sz="1600" dirty="0">
                <a:latin typeface="Montserrat" pitchFamily="2" charset="77"/>
                <a:cs typeface="Arial"/>
              </a:rPr>
              <a:t>Each Biotic Community has transects that are 5x5 meters wide and 15 meters apart.</a:t>
            </a:r>
          </a:p>
          <a:p>
            <a:pPr marL="412750" indent="-285750">
              <a:buFontTx/>
              <a:buChar char="-"/>
            </a:pPr>
            <a:endParaRPr lang="en-US" sz="1600" dirty="0">
              <a:latin typeface="Arial"/>
              <a:cs typeface="Arial"/>
            </a:endParaRPr>
          </a:p>
        </p:txBody>
      </p:sp>
      <p:pic>
        <p:nvPicPr>
          <p:cNvPr id="4" name="Picture 3" descr="A aerial view of a field&#10;&#10;Description automatically generated">
            <a:extLst>
              <a:ext uri="{FF2B5EF4-FFF2-40B4-BE49-F238E27FC236}">
                <a16:creationId xmlns:a16="http://schemas.microsoft.com/office/drawing/2014/main" id="{3BAEB42D-752B-8330-03EC-397C5892E05D}"/>
              </a:ext>
            </a:extLst>
          </p:cNvPr>
          <p:cNvPicPr>
            <a:picLocks noChangeAspect="1"/>
          </p:cNvPicPr>
          <p:nvPr/>
        </p:nvPicPr>
        <p:blipFill>
          <a:blip r:embed="rId3"/>
          <a:stretch>
            <a:fillRect/>
          </a:stretch>
        </p:blipFill>
        <p:spPr>
          <a:xfrm>
            <a:off x="4636015" y="3429768"/>
            <a:ext cx="3151735" cy="1713732"/>
          </a:xfrm>
          <a:prstGeom prst="rect">
            <a:avLst/>
          </a:prstGeom>
        </p:spPr>
      </p:pic>
      <p:sp>
        <p:nvSpPr>
          <p:cNvPr id="6" name="TextBox 5">
            <a:extLst>
              <a:ext uri="{FF2B5EF4-FFF2-40B4-BE49-F238E27FC236}">
                <a16:creationId xmlns:a16="http://schemas.microsoft.com/office/drawing/2014/main" id="{520389F2-16EF-DE2E-C843-7EDBE86F3225}"/>
              </a:ext>
            </a:extLst>
          </p:cNvPr>
          <p:cNvSpPr txBox="1"/>
          <p:nvPr/>
        </p:nvSpPr>
        <p:spPr>
          <a:xfrm>
            <a:off x="0" y="4928056"/>
            <a:ext cx="300082" cy="215444"/>
          </a:xfrm>
          <a:prstGeom prst="rect">
            <a:avLst/>
          </a:prstGeom>
          <a:noFill/>
        </p:spPr>
        <p:txBody>
          <a:bodyPr wrap="none" rtlCol="0">
            <a:spAutoFit/>
          </a:bodyPr>
          <a:lstStyle/>
          <a:p>
            <a:r>
              <a:rPr lang="en-US" sz="800"/>
              <a:t>10</a:t>
            </a:r>
          </a:p>
        </p:txBody>
      </p:sp>
      <p:pic>
        <p:nvPicPr>
          <p:cNvPr id="8" name="Picture 7" descr="A screenshot of a map&#10;&#10;Description automatically generated">
            <a:extLst>
              <a:ext uri="{FF2B5EF4-FFF2-40B4-BE49-F238E27FC236}">
                <a16:creationId xmlns:a16="http://schemas.microsoft.com/office/drawing/2014/main" id="{E621DD4D-FCF8-BE13-4B70-37929436A2B9}"/>
              </a:ext>
            </a:extLst>
          </p:cNvPr>
          <p:cNvPicPr>
            <a:picLocks noChangeAspect="1"/>
          </p:cNvPicPr>
          <p:nvPr/>
        </p:nvPicPr>
        <p:blipFill>
          <a:blip r:embed="rId4"/>
          <a:stretch>
            <a:fillRect/>
          </a:stretch>
        </p:blipFill>
        <p:spPr>
          <a:xfrm>
            <a:off x="3820796" y="1002336"/>
            <a:ext cx="4615198" cy="2358291"/>
          </a:xfrm>
          <a:prstGeom prst="rect">
            <a:avLst/>
          </a:prstGeom>
        </p:spPr>
      </p:pic>
    </p:spTree>
    <p:extLst>
      <p:ext uri="{BB962C8B-B14F-4D97-AF65-F5344CB8AC3E}">
        <p14:creationId xmlns:p14="http://schemas.microsoft.com/office/powerpoint/2010/main" val="482268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3"/>
          <p:cNvSpPr txBox="1">
            <a:spLocks noGrp="1"/>
          </p:cNvSpPr>
          <p:nvPr>
            <p:ph type="title"/>
          </p:nvPr>
        </p:nvSpPr>
        <p:spPr>
          <a:xfrm>
            <a:off x="460500" y="180750"/>
            <a:ext cx="8223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tx1"/>
                </a:solidFill>
                <a:latin typeface="Montserrat"/>
              </a:rPr>
              <a:t>Sampling</a:t>
            </a:r>
          </a:p>
        </p:txBody>
      </p:sp>
      <p:sp>
        <p:nvSpPr>
          <p:cNvPr id="391" name="Google Shape;391;p43"/>
          <p:cNvSpPr txBox="1">
            <a:spLocks noGrp="1"/>
          </p:cNvSpPr>
          <p:nvPr>
            <p:ph type="subTitle" idx="1"/>
          </p:nvPr>
        </p:nvSpPr>
        <p:spPr>
          <a:xfrm>
            <a:off x="709875" y="954544"/>
            <a:ext cx="3732771" cy="3721856"/>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US" sz="1600" dirty="0"/>
              <a:t>Collection of the vegetation occurred over two days.</a:t>
            </a:r>
          </a:p>
          <a:p>
            <a:pPr marL="0" lvl="0" indent="0" algn="l" rtl="0">
              <a:spcBef>
                <a:spcPts val="0"/>
              </a:spcBef>
              <a:spcAft>
                <a:spcPts val="1200"/>
              </a:spcAft>
              <a:buNone/>
            </a:pPr>
            <a:r>
              <a:rPr lang="en-US" sz="1600" dirty="0"/>
              <a:t>Procedure: </a:t>
            </a:r>
          </a:p>
          <a:p>
            <a:pPr marL="342900" lvl="0" indent="-342900" algn="l" rtl="0">
              <a:spcBef>
                <a:spcPts val="0"/>
              </a:spcBef>
              <a:spcAft>
                <a:spcPts val="1200"/>
              </a:spcAft>
              <a:buFontTx/>
              <a:buChar char="-"/>
            </a:pPr>
            <a:r>
              <a:rPr lang="en-US" sz="1600" dirty="0"/>
              <a:t>Collect four different vegetation samples from each transect. More is better.</a:t>
            </a:r>
          </a:p>
          <a:p>
            <a:pPr marL="342900" lvl="0" indent="-342900" algn="l" rtl="0">
              <a:spcBef>
                <a:spcPts val="0"/>
              </a:spcBef>
              <a:spcAft>
                <a:spcPts val="1200"/>
              </a:spcAft>
              <a:buFontTx/>
              <a:buChar char="-"/>
            </a:pPr>
            <a:r>
              <a:rPr lang="en-US" sz="1600" dirty="0"/>
              <a:t>Remove primarily leaves and bark, root when necessary.</a:t>
            </a:r>
          </a:p>
          <a:p>
            <a:pPr marL="342900" lvl="0" indent="-342900" algn="l" rtl="0">
              <a:spcBef>
                <a:spcPts val="0"/>
              </a:spcBef>
              <a:spcAft>
                <a:spcPts val="1200"/>
              </a:spcAft>
              <a:buFontTx/>
              <a:buChar char="-"/>
            </a:pPr>
            <a:r>
              <a:rPr lang="en-US" sz="1600" dirty="0"/>
              <a:t>Avoid already burned vegetation.</a:t>
            </a:r>
          </a:p>
          <a:p>
            <a:pPr marL="342900" lvl="0" indent="-342900" algn="l" rtl="0">
              <a:spcBef>
                <a:spcPts val="0"/>
              </a:spcBef>
              <a:spcAft>
                <a:spcPts val="1200"/>
              </a:spcAft>
              <a:buFontTx/>
              <a:buChar char="-"/>
            </a:pPr>
            <a:r>
              <a:rPr lang="en-US" sz="1600" dirty="0"/>
              <a:t>Collect soil to analyze burn severity.</a:t>
            </a:r>
          </a:p>
        </p:txBody>
      </p:sp>
      <p:pic>
        <p:nvPicPr>
          <p:cNvPr id="3" name="Picture 2" descr="A person in a hat picking up a fallen tree&#10;&#10;Description automatically generated">
            <a:extLst>
              <a:ext uri="{FF2B5EF4-FFF2-40B4-BE49-F238E27FC236}">
                <a16:creationId xmlns:a16="http://schemas.microsoft.com/office/drawing/2014/main" id="{D9B32117-3DEA-B902-7D67-A17CB8AF9BC4}"/>
              </a:ext>
            </a:extLst>
          </p:cNvPr>
          <p:cNvPicPr>
            <a:picLocks noChangeAspect="1"/>
          </p:cNvPicPr>
          <p:nvPr/>
        </p:nvPicPr>
        <p:blipFill>
          <a:blip r:embed="rId3"/>
          <a:stretch>
            <a:fillRect/>
          </a:stretch>
        </p:blipFill>
        <p:spPr>
          <a:xfrm>
            <a:off x="6637581" y="905263"/>
            <a:ext cx="1541569" cy="2066961"/>
          </a:xfrm>
          <a:prstGeom prst="rect">
            <a:avLst/>
          </a:prstGeom>
        </p:spPr>
      </p:pic>
      <p:pic>
        <p:nvPicPr>
          <p:cNvPr id="6" name="Picture 5" descr="A yellow sign on a fence&#10;&#10;Description automatically generated">
            <a:extLst>
              <a:ext uri="{FF2B5EF4-FFF2-40B4-BE49-F238E27FC236}">
                <a16:creationId xmlns:a16="http://schemas.microsoft.com/office/drawing/2014/main" id="{6E5A5B9E-8159-B5FF-CBCC-3A3C485F2207}"/>
              </a:ext>
            </a:extLst>
          </p:cNvPr>
          <p:cNvPicPr>
            <a:picLocks noChangeAspect="1"/>
          </p:cNvPicPr>
          <p:nvPr/>
        </p:nvPicPr>
        <p:blipFill>
          <a:blip r:embed="rId4"/>
          <a:stretch>
            <a:fillRect/>
          </a:stretch>
        </p:blipFill>
        <p:spPr>
          <a:xfrm rot="5400000">
            <a:off x="4303474" y="1848056"/>
            <a:ext cx="2148209" cy="1611157"/>
          </a:xfrm>
          <a:prstGeom prst="rect">
            <a:avLst/>
          </a:prstGeom>
        </p:spPr>
      </p:pic>
      <p:pic>
        <p:nvPicPr>
          <p:cNvPr id="5" name="Picture 4" descr="A bucket and tools in a field&#10;&#10;Description automatically generated">
            <a:extLst>
              <a:ext uri="{FF2B5EF4-FFF2-40B4-BE49-F238E27FC236}">
                <a16:creationId xmlns:a16="http://schemas.microsoft.com/office/drawing/2014/main" id="{B140DCB6-FF6C-02B1-41D7-5C6DD37C2B07}"/>
              </a:ext>
            </a:extLst>
          </p:cNvPr>
          <p:cNvPicPr>
            <a:picLocks noChangeAspect="1"/>
          </p:cNvPicPr>
          <p:nvPr/>
        </p:nvPicPr>
        <p:blipFill>
          <a:blip r:embed="rId5"/>
          <a:stretch>
            <a:fillRect/>
          </a:stretch>
        </p:blipFill>
        <p:spPr>
          <a:xfrm>
            <a:off x="6397495" y="3124038"/>
            <a:ext cx="2165586" cy="1624637"/>
          </a:xfrm>
          <a:prstGeom prst="rect">
            <a:avLst/>
          </a:prstGeom>
        </p:spPr>
      </p:pic>
      <p:sp>
        <p:nvSpPr>
          <p:cNvPr id="7" name="TextBox 6">
            <a:extLst>
              <a:ext uri="{FF2B5EF4-FFF2-40B4-BE49-F238E27FC236}">
                <a16:creationId xmlns:a16="http://schemas.microsoft.com/office/drawing/2014/main" id="{AE01790D-B549-33C2-534B-790214FBDAFD}"/>
              </a:ext>
            </a:extLst>
          </p:cNvPr>
          <p:cNvSpPr txBox="1"/>
          <p:nvPr/>
        </p:nvSpPr>
        <p:spPr>
          <a:xfrm>
            <a:off x="0" y="4928056"/>
            <a:ext cx="300082" cy="215444"/>
          </a:xfrm>
          <a:prstGeom prst="rect">
            <a:avLst/>
          </a:prstGeom>
          <a:noFill/>
        </p:spPr>
        <p:txBody>
          <a:bodyPr wrap="none" rtlCol="0">
            <a:spAutoFit/>
          </a:bodyPr>
          <a:lstStyle/>
          <a:p>
            <a:r>
              <a:rPr lang="en-US" sz="800"/>
              <a:t>11</a:t>
            </a:r>
          </a:p>
        </p:txBody>
      </p:sp>
    </p:spTree>
    <p:extLst>
      <p:ext uri="{BB962C8B-B14F-4D97-AF65-F5344CB8AC3E}">
        <p14:creationId xmlns:p14="http://schemas.microsoft.com/office/powerpoint/2010/main" val="1617486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B7A39-CBF8-BFFB-D716-1FA65A9E2B8F}"/>
              </a:ext>
            </a:extLst>
          </p:cNvPr>
          <p:cNvSpPr>
            <a:spLocks noGrp="1"/>
          </p:cNvSpPr>
          <p:nvPr>
            <p:ph type="title"/>
          </p:nvPr>
        </p:nvSpPr>
        <p:spPr/>
        <p:txBody>
          <a:bodyPr/>
          <a:lstStyle/>
          <a:p>
            <a:r>
              <a:rPr lang="en-US">
                <a:latin typeface="Montserrat" pitchFamily="2" charset="77"/>
              </a:rPr>
              <a:t>Procedure</a:t>
            </a:r>
            <a:endParaRPr lang="en-US"/>
          </a:p>
        </p:txBody>
      </p:sp>
      <p:pic>
        <p:nvPicPr>
          <p:cNvPr id="4" name="Picture 3" descr="A collage of images of hands using a blender&#10;&#10;Description automatically generated">
            <a:extLst>
              <a:ext uri="{FF2B5EF4-FFF2-40B4-BE49-F238E27FC236}">
                <a16:creationId xmlns:a16="http://schemas.microsoft.com/office/drawing/2014/main" id="{D3B74878-A608-28B6-6DF0-5DD013FDCF03}"/>
              </a:ext>
            </a:extLst>
          </p:cNvPr>
          <p:cNvPicPr>
            <a:picLocks noChangeAspect="1"/>
          </p:cNvPicPr>
          <p:nvPr/>
        </p:nvPicPr>
        <p:blipFill>
          <a:blip r:embed="rId3"/>
          <a:stretch>
            <a:fillRect/>
          </a:stretch>
        </p:blipFill>
        <p:spPr>
          <a:xfrm>
            <a:off x="372233" y="1185236"/>
            <a:ext cx="8399533" cy="3600413"/>
          </a:xfrm>
          <a:prstGeom prst="rect">
            <a:avLst/>
          </a:prstGeom>
        </p:spPr>
      </p:pic>
      <p:sp>
        <p:nvSpPr>
          <p:cNvPr id="3" name="TextBox 2">
            <a:extLst>
              <a:ext uri="{FF2B5EF4-FFF2-40B4-BE49-F238E27FC236}">
                <a16:creationId xmlns:a16="http://schemas.microsoft.com/office/drawing/2014/main" id="{7FF0A237-F3B5-61F8-A69A-94CD616BA639}"/>
              </a:ext>
            </a:extLst>
          </p:cNvPr>
          <p:cNvSpPr txBox="1"/>
          <p:nvPr/>
        </p:nvSpPr>
        <p:spPr>
          <a:xfrm>
            <a:off x="-12446" y="4928056"/>
            <a:ext cx="300082" cy="215444"/>
          </a:xfrm>
          <a:prstGeom prst="rect">
            <a:avLst/>
          </a:prstGeom>
          <a:noFill/>
        </p:spPr>
        <p:txBody>
          <a:bodyPr wrap="none" rtlCol="0">
            <a:spAutoFit/>
          </a:bodyPr>
          <a:lstStyle/>
          <a:p>
            <a:r>
              <a:rPr lang="en-US" sz="800"/>
              <a:t>12</a:t>
            </a:r>
          </a:p>
        </p:txBody>
      </p:sp>
      <p:sp>
        <p:nvSpPr>
          <p:cNvPr id="5" name="TextBox 4">
            <a:extLst>
              <a:ext uri="{FF2B5EF4-FFF2-40B4-BE49-F238E27FC236}">
                <a16:creationId xmlns:a16="http://schemas.microsoft.com/office/drawing/2014/main" id="{734BBB7D-E37E-5665-263C-534BFD596F4D}"/>
              </a:ext>
            </a:extLst>
          </p:cNvPr>
          <p:cNvSpPr txBox="1"/>
          <p:nvPr/>
        </p:nvSpPr>
        <p:spPr>
          <a:xfrm>
            <a:off x="7525811" y="1393671"/>
            <a:ext cx="994183" cy="246221"/>
          </a:xfrm>
          <a:prstGeom prst="rect">
            <a:avLst/>
          </a:prstGeom>
          <a:noFill/>
        </p:spPr>
        <p:txBody>
          <a:bodyPr wrap="none" rtlCol="0">
            <a:spAutoFit/>
          </a:bodyPr>
          <a:lstStyle/>
          <a:p>
            <a:r>
              <a:rPr lang="en-US" sz="1000">
                <a:latin typeface="Montserrat" pitchFamily="2" charset="77"/>
              </a:rPr>
              <a:t>Oven Drying</a:t>
            </a:r>
          </a:p>
        </p:txBody>
      </p:sp>
    </p:spTree>
    <p:extLst>
      <p:ext uri="{BB962C8B-B14F-4D97-AF65-F5344CB8AC3E}">
        <p14:creationId xmlns:p14="http://schemas.microsoft.com/office/powerpoint/2010/main" val="87808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3"/>
          <p:cNvSpPr txBox="1">
            <a:spLocks noGrp="1"/>
          </p:cNvSpPr>
          <p:nvPr>
            <p:ph type="title"/>
          </p:nvPr>
        </p:nvSpPr>
        <p:spPr>
          <a:xfrm>
            <a:off x="460500" y="247343"/>
            <a:ext cx="8223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latin typeface="Montserrat" pitchFamily="2" charset="77"/>
              </a:rPr>
              <a:t>Next Steps</a:t>
            </a:r>
            <a:endParaRPr dirty="0">
              <a:latin typeface="Montserrat" pitchFamily="2" charset="77"/>
            </a:endParaRPr>
          </a:p>
        </p:txBody>
      </p:sp>
      <p:sp>
        <p:nvSpPr>
          <p:cNvPr id="391" name="Google Shape;391;p43"/>
          <p:cNvSpPr txBox="1">
            <a:spLocks noGrp="1"/>
          </p:cNvSpPr>
          <p:nvPr>
            <p:ph type="subTitle" idx="1"/>
          </p:nvPr>
        </p:nvSpPr>
        <p:spPr>
          <a:xfrm>
            <a:off x="709874" y="958542"/>
            <a:ext cx="5154897" cy="3717857"/>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US" sz="1700" dirty="0"/>
              <a:t>Now, each sample will be run through the dust generator and the dust will be collected.</a:t>
            </a:r>
          </a:p>
          <a:p>
            <a:pPr marL="0" lvl="0" indent="0" algn="l" rtl="0">
              <a:spcBef>
                <a:spcPts val="0"/>
              </a:spcBef>
              <a:spcAft>
                <a:spcPts val="1200"/>
              </a:spcAft>
              <a:buNone/>
            </a:pPr>
            <a:r>
              <a:rPr lang="en-US" sz="1700" dirty="0"/>
              <a:t>Once complete, the dust will be analyzed via nitric acid microwave digestion (EPA 3051) and plasma mass spectrometry to determine its elemental composition.</a:t>
            </a:r>
          </a:p>
          <a:p>
            <a:pPr marL="0" lvl="0" indent="0" algn="l" rtl="0">
              <a:spcBef>
                <a:spcPts val="0"/>
              </a:spcBef>
              <a:spcAft>
                <a:spcPts val="1200"/>
              </a:spcAft>
              <a:buNone/>
            </a:pPr>
            <a:r>
              <a:rPr lang="en-US" sz="1700" dirty="0"/>
              <a:t>Expectation is to find elevated metal(loid) concentrations.</a:t>
            </a:r>
          </a:p>
          <a:p>
            <a:pPr marL="0" lvl="0" indent="0" algn="l" rtl="0">
              <a:spcBef>
                <a:spcPts val="0"/>
              </a:spcBef>
              <a:spcAft>
                <a:spcPts val="1200"/>
              </a:spcAft>
              <a:buNone/>
            </a:pPr>
            <a:r>
              <a:rPr lang="en-US" sz="1700" dirty="0"/>
              <a:t>We can communicate our generated results to rural communities in preparation for future wildfire events.</a:t>
            </a:r>
            <a:endParaRPr sz="1700" dirty="0"/>
          </a:p>
        </p:txBody>
      </p:sp>
      <p:sp>
        <p:nvSpPr>
          <p:cNvPr id="2" name="TextBox 1">
            <a:extLst>
              <a:ext uri="{FF2B5EF4-FFF2-40B4-BE49-F238E27FC236}">
                <a16:creationId xmlns:a16="http://schemas.microsoft.com/office/drawing/2014/main" id="{5539582F-25A7-507E-FD5E-158633453440}"/>
              </a:ext>
            </a:extLst>
          </p:cNvPr>
          <p:cNvSpPr txBox="1"/>
          <p:nvPr/>
        </p:nvSpPr>
        <p:spPr>
          <a:xfrm>
            <a:off x="0" y="4928056"/>
            <a:ext cx="300082" cy="215444"/>
          </a:xfrm>
          <a:prstGeom prst="rect">
            <a:avLst/>
          </a:prstGeom>
          <a:noFill/>
        </p:spPr>
        <p:txBody>
          <a:bodyPr wrap="none" rtlCol="0">
            <a:spAutoFit/>
          </a:bodyPr>
          <a:lstStyle/>
          <a:p>
            <a:r>
              <a:rPr lang="en-US" sz="800"/>
              <a:t>13</a:t>
            </a:r>
          </a:p>
        </p:txBody>
      </p:sp>
      <p:pic>
        <p:nvPicPr>
          <p:cNvPr id="4" name="Picture 3" descr="A large metal container with a green broom&#10;&#10;Description automatically generated with medium confidence">
            <a:extLst>
              <a:ext uri="{FF2B5EF4-FFF2-40B4-BE49-F238E27FC236}">
                <a16:creationId xmlns:a16="http://schemas.microsoft.com/office/drawing/2014/main" id="{CDE38E97-0D69-2129-CE08-726E2A074AE3}"/>
              </a:ext>
            </a:extLst>
          </p:cNvPr>
          <p:cNvPicPr>
            <a:picLocks noChangeAspect="1"/>
          </p:cNvPicPr>
          <p:nvPr/>
        </p:nvPicPr>
        <p:blipFill>
          <a:blip r:embed="rId3"/>
          <a:stretch>
            <a:fillRect/>
          </a:stretch>
        </p:blipFill>
        <p:spPr>
          <a:xfrm rot="5400000">
            <a:off x="5604526" y="1757845"/>
            <a:ext cx="3090959" cy="2318219"/>
          </a:xfrm>
          <a:prstGeom prst="rect">
            <a:avLst/>
          </a:prstGeom>
        </p:spPr>
      </p:pic>
      <p:sp>
        <p:nvSpPr>
          <p:cNvPr id="5" name="TextBox 4">
            <a:extLst>
              <a:ext uri="{FF2B5EF4-FFF2-40B4-BE49-F238E27FC236}">
                <a16:creationId xmlns:a16="http://schemas.microsoft.com/office/drawing/2014/main" id="{17478DDF-88E7-2AB8-79AD-959B56CF0846}"/>
              </a:ext>
            </a:extLst>
          </p:cNvPr>
          <p:cNvSpPr txBox="1"/>
          <p:nvPr/>
        </p:nvSpPr>
        <p:spPr>
          <a:xfrm>
            <a:off x="6520619" y="1094476"/>
            <a:ext cx="1374094" cy="276999"/>
          </a:xfrm>
          <a:prstGeom prst="rect">
            <a:avLst/>
          </a:prstGeom>
          <a:noFill/>
        </p:spPr>
        <p:txBody>
          <a:bodyPr wrap="none" rtlCol="0">
            <a:spAutoFit/>
          </a:bodyPr>
          <a:lstStyle/>
          <a:p>
            <a:r>
              <a:rPr lang="en-US" sz="1200">
                <a:latin typeface="Montserrat" pitchFamily="2" charset="77"/>
              </a:rPr>
              <a:t>Dust Generator</a:t>
            </a:r>
          </a:p>
        </p:txBody>
      </p:sp>
    </p:spTree>
    <p:extLst>
      <p:ext uri="{BB962C8B-B14F-4D97-AF65-F5344CB8AC3E}">
        <p14:creationId xmlns:p14="http://schemas.microsoft.com/office/powerpoint/2010/main" val="4101818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3"/>
          <p:cNvSpPr txBox="1">
            <a:spLocks noGrp="1"/>
          </p:cNvSpPr>
          <p:nvPr>
            <p:ph type="title"/>
          </p:nvPr>
        </p:nvSpPr>
        <p:spPr>
          <a:xfrm>
            <a:off x="458025" y="322058"/>
            <a:ext cx="8223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Montserrat" pitchFamily="2" charset="77"/>
              </a:rPr>
              <a:t>Acknowledgements</a:t>
            </a:r>
            <a:endParaRPr>
              <a:latin typeface="Montserrat" pitchFamily="2" charset="77"/>
            </a:endParaRPr>
          </a:p>
        </p:txBody>
      </p:sp>
      <p:sp>
        <p:nvSpPr>
          <p:cNvPr id="391" name="Google Shape;391;p43"/>
          <p:cNvSpPr txBox="1">
            <a:spLocks noGrp="1"/>
          </p:cNvSpPr>
          <p:nvPr>
            <p:ph type="subTitle" idx="1"/>
          </p:nvPr>
        </p:nvSpPr>
        <p:spPr>
          <a:xfrm>
            <a:off x="709875" y="1085842"/>
            <a:ext cx="7719300" cy="3735600"/>
          </a:xfrm>
          <a:prstGeom prst="rect">
            <a:avLst/>
          </a:prstGeom>
        </p:spPr>
        <p:txBody>
          <a:bodyPr spcFirstLastPara="1" wrap="square" lIns="91425" tIns="91425" rIns="91425" bIns="91425" anchor="t" anchorCtr="0">
            <a:noAutofit/>
          </a:bodyPr>
          <a:lstStyle/>
          <a:p>
            <a:pPr marL="342900" lvl="0" indent="-342900" algn="l" rtl="0">
              <a:spcBef>
                <a:spcPts val="0"/>
              </a:spcBef>
              <a:spcAft>
                <a:spcPts val="1200"/>
              </a:spcAft>
              <a:buFontTx/>
              <a:buChar char="-"/>
            </a:pPr>
            <a:r>
              <a:rPr lang="en-US" sz="1900" dirty="0"/>
              <a:t>The University of Arizona and the Department of Environmental Science</a:t>
            </a:r>
          </a:p>
          <a:p>
            <a:pPr marL="342900" lvl="0" indent="-342900" algn="l" rtl="0">
              <a:spcBef>
                <a:spcPts val="0"/>
              </a:spcBef>
              <a:spcAft>
                <a:spcPts val="1200"/>
              </a:spcAft>
              <a:buFontTx/>
              <a:buChar char="-"/>
            </a:pPr>
            <a:r>
              <a:rPr lang="en-US" sz="1900" dirty="0"/>
              <a:t>Arizona Space Grant Consortium</a:t>
            </a:r>
          </a:p>
          <a:p>
            <a:pPr marL="342900" lvl="0" indent="-342900" algn="l" rtl="0">
              <a:spcBef>
                <a:spcPts val="0"/>
              </a:spcBef>
              <a:spcAft>
                <a:spcPts val="1200"/>
              </a:spcAft>
              <a:buFontTx/>
              <a:buChar char="-"/>
            </a:pPr>
            <a:r>
              <a:rPr lang="en-US" sz="1900" dirty="0"/>
              <a:t>Mentors: Dr. Monica Ramirez-</a:t>
            </a:r>
            <a:r>
              <a:rPr lang="en-US" sz="1900" dirty="0" err="1"/>
              <a:t>Andreotta</a:t>
            </a:r>
            <a:r>
              <a:rPr lang="en-US" sz="1900" dirty="0"/>
              <a:t>, Zain </a:t>
            </a:r>
            <a:r>
              <a:rPr lang="en-US" sz="1900" dirty="0" err="1"/>
              <a:t>Alqattan</a:t>
            </a:r>
            <a:r>
              <a:rPr lang="en-US" sz="1900" dirty="0"/>
              <a:t> and William </a:t>
            </a:r>
            <a:r>
              <a:rPr lang="en-US" sz="1900" dirty="0" err="1"/>
              <a:t>Borkan</a:t>
            </a:r>
            <a:endParaRPr lang="en-US" sz="1900" dirty="0"/>
          </a:p>
          <a:p>
            <a:pPr marL="342900" lvl="0" indent="-342900" algn="l" rtl="0">
              <a:spcBef>
                <a:spcPts val="0"/>
              </a:spcBef>
              <a:spcAft>
                <a:spcPts val="1200"/>
              </a:spcAft>
              <a:buFontTx/>
              <a:buChar char="-"/>
            </a:pPr>
            <a:r>
              <a:rPr lang="en-US" sz="1900" dirty="0"/>
              <a:t>Undergraduate/Graduate students that made this </a:t>
            </a:r>
            <a:r>
              <a:rPr lang="en-US" sz="1900"/>
              <a:t>project possible.</a:t>
            </a:r>
            <a:endParaRPr lang="en-US" sz="1900" dirty="0"/>
          </a:p>
          <a:p>
            <a:pPr marL="342900" lvl="0" indent="-342900" algn="l" rtl="0">
              <a:spcBef>
                <a:spcPts val="0"/>
              </a:spcBef>
              <a:spcAft>
                <a:spcPts val="1200"/>
              </a:spcAft>
              <a:buFontTx/>
              <a:buChar char="-"/>
            </a:pPr>
            <a:endParaRPr lang="en-US" sz="1900" dirty="0"/>
          </a:p>
          <a:p>
            <a:pPr marL="342900" lvl="0" indent="-342900" algn="l" rtl="0">
              <a:spcBef>
                <a:spcPts val="0"/>
              </a:spcBef>
              <a:spcAft>
                <a:spcPts val="1200"/>
              </a:spcAft>
              <a:buFontTx/>
              <a:buChar char="-"/>
            </a:pPr>
            <a:endParaRPr sz="1900" dirty="0"/>
          </a:p>
        </p:txBody>
      </p:sp>
      <p:sp>
        <p:nvSpPr>
          <p:cNvPr id="2" name="TextBox 1">
            <a:extLst>
              <a:ext uri="{FF2B5EF4-FFF2-40B4-BE49-F238E27FC236}">
                <a16:creationId xmlns:a16="http://schemas.microsoft.com/office/drawing/2014/main" id="{CF4B3EB9-01C4-5703-CE77-31C3027FFEF0}"/>
              </a:ext>
            </a:extLst>
          </p:cNvPr>
          <p:cNvSpPr txBox="1"/>
          <p:nvPr/>
        </p:nvSpPr>
        <p:spPr>
          <a:xfrm>
            <a:off x="0" y="4928056"/>
            <a:ext cx="300082" cy="215444"/>
          </a:xfrm>
          <a:prstGeom prst="rect">
            <a:avLst/>
          </a:prstGeom>
          <a:noFill/>
        </p:spPr>
        <p:txBody>
          <a:bodyPr wrap="none" rtlCol="0">
            <a:spAutoFit/>
          </a:bodyPr>
          <a:lstStyle/>
          <a:p>
            <a:r>
              <a:rPr lang="en-US" sz="800"/>
              <a:t>14</a:t>
            </a:r>
          </a:p>
        </p:txBody>
      </p:sp>
    </p:spTree>
    <p:extLst>
      <p:ext uri="{BB962C8B-B14F-4D97-AF65-F5344CB8AC3E}">
        <p14:creationId xmlns:p14="http://schemas.microsoft.com/office/powerpoint/2010/main" val="3877462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388C44-917A-DD5F-3EA2-4319EEE71C9C}"/>
              </a:ext>
            </a:extLst>
          </p:cNvPr>
          <p:cNvSpPr txBox="1"/>
          <p:nvPr/>
        </p:nvSpPr>
        <p:spPr>
          <a:xfrm>
            <a:off x="2331371" y="2063918"/>
            <a:ext cx="4565020" cy="1015663"/>
          </a:xfrm>
          <a:prstGeom prst="rect">
            <a:avLst/>
          </a:prstGeom>
          <a:noFill/>
        </p:spPr>
        <p:txBody>
          <a:bodyPr wrap="square" rtlCol="0">
            <a:spAutoFit/>
          </a:bodyPr>
          <a:lstStyle/>
          <a:p>
            <a:r>
              <a:rPr lang="en-US" sz="6000">
                <a:latin typeface="Montserrat" pitchFamily="2" charset="77"/>
              </a:rPr>
              <a:t>Thank You!</a:t>
            </a:r>
          </a:p>
        </p:txBody>
      </p:sp>
    </p:spTree>
    <p:extLst>
      <p:ext uri="{BB962C8B-B14F-4D97-AF65-F5344CB8AC3E}">
        <p14:creationId xmlns:p14="http://schemas.microsoft.com/office/powerpoint/2010/main" val="2311505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3"/>
          <p:cNvSpPr txBox="1">
            <a:spLocks noGrp="1"/>
          </p:cNvSpPr>
          <p:nvPr>
            <p:ph type="title"/>
          </p:nvPr>
        </p:nvSpPr>
        <p:spPr>
          <a:xfrm>
            <a:off x="460500" y="202424"/>
            <a:ext cx="8223000" cy="71042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Montserrat" pitchFamily="2" charset="77"/>
              </a:rPr>
              <a:t>Background</a:t>
            </a:r>
            <a:endParaRPr>
              <a:latin typeface="Montserrat" pitchFamily="2" charset="77"/>
            </a:endParaRPr>
          </a:p>
        </p:txBody>
      </p:sp>
      <p:sp>
        <p:nvSpPr>
          <p:cNvPr id="391" name="Google Shape;391;p43"/>
          <p:cNvSpPr txBox="1">
            <a:spLocks noGrp="1"/>
          </p:cNvSpPr>
          <p:nvPr>
            <p:ph type="subTitle" idx="1"/>
          </p:nvPr>
        </p:nvSpPr>
        <p:spPr>
          <a:xfrm>
            <a:off x="709875" y="1023870"/>
            <a:ext cx="5946076" cy="365253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US" sz="2800"/>
              <a:t>Telegraph Fire:</a:t>
            </a:r>
          </a:p>
          <a:p>
            <a:pPr marL="0" lvl="0" indent="0" algn="l" rtl="0">
              <a:spcBef>
                <a:spcPts val="0"/>
              </a:spcBef>
              <a:spcAft>
                <a:spcPts val="1200"/>
              </a:spcAft>
              <a:buNone/>
            </a:pPr>
            <a:r>
              <a:rPr lang="en-US" sz="1900"/>
              <a:t>June 4, 2021 – July 3, 2021.</a:t>
            </a:r>
          </a:p>
          <a:p>
            <a:pPr marL="0" lvl="0" indent="0" algn="l" rtl="0">
              <a:spcBef>
                <a:spcPts val="0"/>
              </a:spcBef>
              <a:spcAft>
                <a:spcPts val="1200"/>
              </a:spcAft>
              <a:buNone/>
            </a:pPr>
            <a:r>
              <a:rPr lang="en-US" sz="1900"/>
              <a:t>Located in the Tonto National Forest, roughly 60 miles east of Phoenix.</a:t>
            </a:r>
            <a:r>
              <a:rPr lang="en-US" sz="2000"/>
              <a:t> </a:t>
            </a:r>
          </a:p>
          <a:p>
            <a:pPr marL="0" lvl="0" indent="0" algn="l" rtl="0">
              <a:spcBef>
                <a:spcPts val="0"/>
              </a:spcBef>
              <a:spcAft>
                <a:spcPts val="1200"/>
              </a:spcAft>
              <a:buNone/>
            </a:pPr>
            <a:r>
              <a:rPr lang="en-US" sz="2000"/>
              <a:t>One of the largest fires in Arizona history, nearly 200,000 acres burned.</a:t>
            </a:r>
          </a:p>
          <a:p>
            <a:pPr marL="0" lvl="0" indent="0" algn="l" rtl="0">
              <a:spcBef>
                <a:spcPts val="0"/>
              </a:spcBef>
              <a:spcAft>
                <a:spcPts val="1200"/>
              </a:spcAft>
              <a:buNone/>
            </a:pPr>
            <a:r>
              <a:rPr lang="en-US" sz="2000"/>
              <a:t>Widespread evacuations in the neighboring communities.</a:t>
            </a:r>
          </a:p>
          <a:p>
            <a:pPr marL="342900" lvl="0" indent="-342900" algn="l" rtl="0">
              <a:spcBef>
                <a:spcPts val="0"/>
              </a:spcBef>
              <a:spcAft>
                <a:spcPts val="1200"/>
              </a:spcAft>
              <a:buFontTx/>
              <a:buChar char="-"/>
            </a:pPr>
            <a:endParaRPr lang="en-US" sz="2000"/>
          </a:p>
          <a:p>
            <a:pPr marL="342900" lvl="0" indent="-342900" algn="l" rtl="0">
              <a:spcBef>
                <a:spcPts val="0"/>
              </a:spcBef>
              <a:spcAft>
                <a:spcPts val="1200"/>
              </a:spcAft>
              <a:buFontTx/>
              <a:buChar char="-"/>
            </a:pPr>
            <a:endParaRPr lang="en-US" sz="2000"/>
          </a:p>
          <a:p>
            <a:pPr marL="342900" lvl="0" indent="-342900" algn="l" rtl="0">
              <a:spcBef>
                <a:spcPts val="0"/>
              </a:spcBef>
              <a:spcAft>
                <a:spcPts val="1200"/>
              </a:spcAft>
              <a:buFontTx/>
              <a:buChar char="-"/>
            </a:pPr>
            <a:endParaRPr sz="2000"/>
          </a:p>
        </p:txBody>
      </p:sp>
      <p:pic>
        <p:nvPicPr>
          <p:cNvPr id="2" name="Picture 1">
            <a:extLst>
              <a:ext uri="{FF2B5EF4-FFF2-40B4-BE49-F238E27FC236}">
                <a16:creationId xmlns:a16="http://schemas.microsoft.com/office/drawing/2014/main" id="{D181A273-2C45-931A-69B0-E119EF1B8C42}"/>
              </a:ext>
            </a:extLst>
          </p:cNvPr>
          <p:cNvPicPr>
            <a:picLocks noChangeAspect="1"/>
          </p:cNvPicPr>
          <p:nvPr/>
        </p:nvPicPr>
        <p:blipFill>
          <a:blip r:embed="rId3"/>
          <a:stretch>
            <a:fillRect/>
          </a:stretch>
        </p:blipFill>
        <p:spPr>
          <a:xfrm>
            <a:off x="6827938" y="1039164"/>
            <a:ext cx="1714782" cy="1532586"/>
          </a:xfrm>
          <a:prstGeom prst="rect">
            <a:avLst/>
          </a:prstGeom>
        </p:spPr>
      </p:pic>
      <p:sp>
        <p:nvSpPr>
          <p:cNvPr id="3" name="TextBox 2">
            <a:extLst>
              <a:ext uri="{FF2B5EF4-FFF2-40B4-BE49-F238E27FC236}">
                <a16:creationId xmlns:a16="http://schemas.microsoft.com/office/drawing/2014/main" id="{0A29AF1D-BC34-AE19-C1AF-A5B246BE5A64}"/>
              </a:ext>
            </a:extLst>
          </p:cNvPr>
          <p:cNvSpPr txBox="1"/>
          <p:nvPr/>
        </p:nvSpPr>
        <p:spPr>
          <a:xfrm>
            <a:off x="6812334" y="2571750"/>
            <a:ext cx="1745991" cy="400110"/>
          </a:xfrm>
          <a:prstGeom prst="rect">
            <a:avLst/>
          </a:prstGeom>
          <a:noFill/>
        </p:spPr>
        <p:txBody>
          <a:bodyPr wrap="none" rtlCol="0">
            <a:spAutoFit/>
          </a:bodyPr>
          <a:lstStyle/>
          <a:p>
            <a:r>
              <a:rPr lang="en-US" sz="600"/>
              <a:t>Source: </a:t>
            </a:r>
            <a:r>
              <a:rPr lang="en-US" sz="600">
                <a:hlinkClick r:id="rId4"/>
              </a:rPr>
              <a:t>https://worldview.earthdata.nasa.gov/</a:t>
            </a:r>
            <a:endParaRPr lang="en-US" sz="600"/>
          </a:p>
          <a:p>
            <a:endParaRPr lang="en-US"/>
          </a:p>
        </p:txBody>
      </p:sp>
      <p:pic>
        <p:nvPicPr>
          <p:cNvPr id="5" name="Picture 4" descr="A smoke coming out of a bush&#10;&#10;Description automatically generated">
            <a:extLst>
              <a:ext uri="{FF2B5EF4-FFF2-40B4-BE49-F238E27FC236}">
                <a16:creationId xmlns:a16="http://schemas.microsoft.com/office/drawing/2014/main" id="{A1E59619-F164-8448-E0F3-303806BA1DC6}"/>
              </a:ext>
            </a:extLst>
          </p:cNvPr>
          <p:cNvPicPr>
            <a:picLocks noChangeAspect="1"/>
          </p:cNvPicPr>
          <p:nvPr/>
        </p:nvPicPr>
        <p:blipFill>
          <a:blip r:embed="rId5"/>
          <a:stretch>
            <a:fillRect/>
          </a:stretch>
        </p:blipFill>
        <p:spPr>
          <a:xfrm>
            <a:off x="6812334" y="3029383"/>
            <a:ext cx="1772239" cy="1329180"/>
          </a:xfrm>
          <a:prstGeom prst="rect">
            <a:avLst/>
          </a:prstGeom>
        </p:spPr>
      </p:pic>
      <p:sp>
        <p:nvSpPr>
          <p:cNvPr id="4" name="TextBox 3">
            <a:extLst>
              <a:ext uri="{FF2B5EF4-FFF2-40B4-BE49-F238E27FC236}">
                <a16:creationId xmlns:a16="http://schemas.microsoft.com/office/drawing/2014/main" id="{173DBDA2-7250-3532-9CD8-103B93224CF3}"/>
              </a:ext>
            </a:extLst>
          </p:cNvPr>
          <p:cNvSpPr txBox="1"/>
          <p:nvPr/>
        </p:nvSpPr>
        <p:spPr>
          <a:xfrm>
            <a:off x="50449" y="4928056"/>
            <a:ext cx="242374" cy="215444"/>
          </a:xfrm>
          <a:prstGeom prst="rect">
            <a:avLst/>
          </a:prstGeom>
          <a:noFill/>
        </p:spPr>
        <p:txBody>
          <a:bodyPr wrap="none" rtlCol="0">
            <a:spAutoFit/>
          </a:bodyPr>
          <a:lstStyle/>
          <a:p>
            <a:r>
              <a:rPr lang="en-US" sz="800"/>
              <a:t>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3"/>
          <p:cNvSpPr txBox="1">
            <a:spLocks noGrp="1"/>
          </p:cNvSpPr>
          <p:nvPr>
            <p:ph type="title"/>
          </p:nvPr>
        </p:nvSpPr>
        <p:spPr>
          <a:xfrm>
            <a:off x="460500" y="174504"/>
            <a:ext cx="8223000" cy="66311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Montserrat" pitchFamily="2" charset="77"/>
              </a:rPr>
              <a:t>Addressing the Aftermath</a:t>
            </a:r>
            <a:endParaRPr>
              <a:latin typeface="Montserrat" pitchFamily="2" charset="77"/>
            </a:endParaRPr>
          </a:p>
        </p:txBody>
      </p:sp>
      <p:sp>
        <p:nvSpPr>
          <p:cNvPr id="391" name="Google Shape;391;p43"/>
          <p:cNvSpPr txBox="1">
            <a:spLocks noGrp="1"/>
          </p:cNvSpPr>
          <p:nvPr>
            <p:ph type="subTitle" idx="1"/>
          </p:nvPr>
        </p:nvSpPr>
        <p:spPr>
          <a:xfrm>
            <a:off x="286517" y="837618"/>
            <a:ext cx="4392689" cy="3798625"/>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US" sz="1800" dirty="0"/>
              <a:t>Wildfires are detrimental to environmental and human health, but to what extent?</a:t>
            </a:r>
          </a:p>
          <a:p>
            <a:pPr marL="0" lvl="0" indent="0" algn="l" rtl="0">
              <a:spcBef>
                <a:spcPts val="0"/>
              </a:spcBef>
              <a:spcAft>
                <a:spcPts val="1200"/>
              </a:spcAft>
              <a:buNone/>
            </a:pPr>
            <a:r>
              <a:rPr lang="en-US" sz="1800" dirty="0"/>
              <a:t>This area is specifically of interest, due to its proximity to mines.</a:t>
            </a:r>
          </a:p>
          <a:p>
            <a:pPr marL="0" lvl="0" indent="0" algn="l" rtl="0">
              <a:spcBef>
                <a:spcPts val="0"/>
              </a:spcBef>
              <a:spcAft>
                <a:spcPts val="1200"/>
              </a:spcAft>
              <a:buNone/>
            </a:pPr>
            <a:r>
              <a:rPr lang="en-US" sz="1800" dirty="0"/>
              <a:t>Is dust generated from wildfire-impacted ecosystems proximal to mining leading to increased metal(loids) exposure in nearby communities?</a:t>
            </a:r>
          </a:p>
          <a:p>
            <a:pPr marL="0" lvl="0" indent="0" algn="l" rtl="0">
              <a:spcBef>
                <a:spcPts val="0"/>
              </a:spcBef>
              <a:spcAft>
                <a:spcPts val="1200"/>
              </a:spcAft>
              <a:buNone/>
            </a:pPr>
            <a:r>
              <a:rPr lang="en-US" sz="1800" dirty="0"/>
              <a:t>Metal(loids): Arsenic, Lead, Copper, Zinc, Cadmium</a:t>
            </a:r>
            <a:endParaRPr sz="1800" dirty="0"/>
          </a:p>
        </p:txBody>
      </p:sp>
      <p:pic>
        <p:nvPicPr>
          <p:cNvPr id="2" name="Picture 1">
            <a:extLst>
              <a:ext uri="{FF2B5EF4-FFF2-40B4-BE49-F238E27FC236}">
                <a16:creationId xmlns:a16="http://schemas.microsoft.com/office/drawing/2014/main" id="{02D0FF43-69E7-2BED-B4ED-13E668B0DD03}"/>
              </a:ext>
            </a:extLst>
          </p:cNvPr>
          <p:cNvPicPr>
            <a:picLocks noChangeAspect="1"/>
          </p:cNvPicPr>
          <p:nvPr/>
        </p:nvPicPr>
        <p:blipFill>
          <a:blip r:embed="rId3"/>
          <a:stretch>
            <a:fillRect/>
          </a:stretch>
        </p:blipFill>
        <p:spPr>
          <a:xfrm>
            <a:off x="4469434" y="1048617"/>
            <a:ext cx="4423839" cy="3483774"/>
          </a:xfrm>
          <a:prstGeom prst="rect">
            <a:avLst/>
          </a:prstGeom>
        </p:spPr>
      </p:pic>
      <p:sp>
        <p:nvSpPr>
          <p:cNvPr id="3" name="TextBox 2">
            <a:extLst>
              <a:ext uri="{FF2B5EF4-FFF2-40B4-BE49-F238E27FC236}">
                <a16:creationId xmlns:a16="http://schemas.microsoft.com/office/drawing/2014/main" id="{EB00B68F-96DD-6C54-4B0A-39F8DEF7C6A2}"/>
              </a:ext>
            </a:extLst>
          </p:cNvPr>
          <p:cNvSpPr txBox="1"/>
          <p:nvPr/>
        </p:nvSpPr>
        <p:spPr>
          <a:xfrm>
            <a:off x="5346821" y="4743390"/>
            <a:ext cx="2892138" cy="184666"/>
          </a:xfrm>
          <a:prstGeom prst="rect">
            <a:avLst/>
          </a:prstGeom>
          <a:noFill/>
        </p:spPr>
        <p:txBody>
          <a:bodyPr wrap="none" rtlCol="0">
            <a:spAutoFit/>
          </a:bodyPr>
          <a:lstStyle/>
          <a:p>
            <a:r>
              <a:rPr lang="en-US" sz="600" dirty="0"/>
              <a:t>Source: </a:t>
            </a:r>
            <a:r>
              <a:rPr lang="en-US" sz="600" dirty="0">
                <a:hlinkClick r:id="rId4"/>
              </a:rPr>
              <a:t>https://www.goldmapsonline.com/arizona-gold-mines-and-districts.html</a:t>
            </a:r>
            <a:endParaRPr lang="en-US" sz="600" dirty="0"/>
          </a:p>
        </p:txBody>
      </p:sp>
      <p:sp>
        <p:nvSpPr>
          <p:cNvPr id="4" name="TextBox 3">
            <a:extLst>
              <a:ext uri="{FF2B5EF4-FFF2-40B4-BE49-F238E27FC236}">
                <a16:creationId xmlns:a16="http://schemas.microsoft.com/office/drawing/2014/main" id="{0E79B892-9784-0824-9C98-FDAB765804C0}"/>
              </a:ext>
            </a:extLst>
          </p:cNvPr>
          <p:cNvSpPr txBox="1"/>
          <p:nvPr/>
        </p:nvSpPr>
        <p:spPr>
          <a:xfrm>
            <a:off x="44143" y="4928056"/>
            <a:ext cx="242374" cy="215444"/>
          </a:xfrm>
          <a:prstGeom prst="rect">
            <a:avLst/>
          </a:prstGeom>
          <a:noFill/>
        </p:spPr>
        <p:txBody>
          <a:bodyPr wrap="none" rtlCol="0">
            <a:spAutoFit/>
          </a:bodyPr>
          <a:lstStyle/>
          <a:p>
            <a:r>
              <a:rPr lang="en-US" sz="800"/>
              <a:t>3</a:t>
            </a:r>
          </a:p>
        </p:txBody>
      </p:sp>
    </p:spTree>
    <p:extLst>
      <p:ext uri="{BB962C8B-B14F-4D97-AF65-F5344CB8AC3E}">
        <p14:creationId xmlns:p14="http://schemas.microsoft.com/office/powerpoint/2010/main" val="2287861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3"/>
          <p:cNvSpPr txBox="1">
            <a:spLocks noGrp="1"/>
          </p:cNvSpPr>
          <p:nvPr>
            <p:ph type="title"/>
          </p:nvPr>
        </p:nvSpPr>
        <p:spPr>
          <a:xfrm>
            <a:off x="454194" y="139091"/>
            <a:ext cx="8132068" cy="44860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Montserrat" pitchFamily="2" charset="77"/>
              </a:rPr>
              <a:t>Analyzing Area of Impact</a:t>
            </a:r>
            <a:endParaRPr>
              <a:latin typeface="Montserrat" pitchFamily="2" charset="77"/>
            </a:endParaRPr>
          </a:p>
        </p:txBody>
      </p:sp>
      <p:sp>
        <p:nvSpPr>
          <p:cNvPr id="391" name="Google Shape;391;p43"/>
          <p:cNvSpPr txBox="1">
            <a:spLocks noGrp="1"/>
          </p:cNvSpPr>
          <p:nvPr>
            <p:ph type="subTitle" idx="1"/>
          </p:nvPr>
        </p:nvSpPr>
        <p:spPr>
          <a:xfrm>
            <a:off x="709875" y="940800"/>
            <a:ext cx="3773838" cy="3719487"/>
          </a:xfrm>
          <a:prstGeom prst="rect">
            <a:avLst/>
          </a:prstGeom>
        </p:spPr>
        <p:txBody>
          <a:bodyPr spcFirstLastPara="1" wrap="square" lIns="91425" tIns="91425" rIns="91425" bIns="91425" anchor="t" anchorCtr="0">
            <a:noAutofit/>
          </a:bodyPr>
          <a:lstStyle/>
          <a:p>
            <a:pPr marL="0" indent="0">
              <a:spcAft>
                <a:spcPts val="1200"/>
              </a:spcAft>
              <a:buNone/>
            </a:pPr>
            <a:r>
              <a:rPr lang="en-US" sz="1800" dirty="0"/>
              <a:t>The area impacted was so large that a wide variety of vegetation was impacted by the fire. </a:t>
            </a:r>
          </a:p>
          <a:p>
            <a:pPr marL="0" indent="0">
              <a:spcAft>
                <a:spcPts val="1200"/>
              </a:spcAft>
              <a:buNone/>
            </a:pPr>
            <a:r>
              <a:rPr lang="en-US" sz="1800" dirty="0"/>
              <a:t>Thus, we aim to understand if the burned vegetation has contributed to releasing metal(loids). </a:t>
            </a:r>
          </a:p>
          <a:p>
            <a:pPr marL="0" indent="0">
              <a:spcAft>
                <a:spcPts val="1200"/>
              </a:spcAft>
              <a:buNone/>
            </a:pPr>
            <a:r>
              <a:rPr lang="en-US" sz="1800" dirty="0"/>
              <a:t>We divided the affected area into three subsections (biotic communities) to concentrate our findings.</a:t>
            </a:r>
          </a:p>
        </p:txBody>
      </p:sp>
      <p:pic>
        <p:nvPicPr>
          <p:cNvPr id="2" name="Picture 1">
            <a:extLst>
              <a:ext uri="{FF2B5EF4-FFF2-40B4-BE49-F238E27FC236}">
                <a16:creationId xmlns:a16="http://schemas.microsoft.com/office/drawing/2014/main" id="{B3DDCBE3-5E6B-9C3E-BD9D-89B20FC202A5}"/>
              </a:ext>
            </a:extLst>
          </p:cNvPr>
          <p:cNvPicPr>
            <a:picLocks noChangeAspect="1"/>
          </p:cNvPicPr>
          <p:nvPr/>
        </p:nvPicPr>
        <p:blipFill>
          <a:blip r:embed="rId3"/>
          <a:stretch>
            <a:fillRect/>
          </a:stretch>
        </p:blipFill>
        <p:spPr>
          <a:xfrm>
            <a:off x="4300834" y="1031788"/>
            <a:ext cx="4577953" cy="3537509"/>
          </a:xfrm>
          <a:prstGeom prst="rect">
            <a:avLst/>
          </a:prstGeom>
        </p:spPr>
      </p:pic>
      <p:sp>
        <p:nvSpPr>
          <p:cNvPr id="3" name="TextBox 2">
            <a:extLst>
              <a:ext uri="{FF2B5EF4-FFF2-40B4-BE49-F238E27FC236}">
                <a16:creationId xmlns:a16="http://schemas.microsoft.com/office/drawing/2014/main" id="{EDFCCBDA-E55F-6EC5-861B-B8B04531CAC8}"/>
              </a:ext>
            </a:extLst>
          </p:cNvPr>
          <p:cNvSpPr txBox="1"/>
          <p:nvPr/>
        </p:nvSpPr>
        <p:spPr>
          <a:xfrm>
            <a:off x="5580289" y="4476964"/>
            <a:ext cx="2307042" cy="184666"/>
          </a:xfrm>
          <a:prstGeom prst="rect">
            <a:avLst/>
          </a:prstGeom>
          <a:noFill/>
        </p:spPr>
        <p:txBody>
          <a:bodyPr wrap="none" rtlCol="0">
            <a:spAutoFit/>
          </a:bodyPr>
          <a:lstStyle/>
          <a:p>
            <a:r>
              <a:rPr lang="en-US" sz="600" dirty="0"/>
              <a:t>Source: </a:t>
            </a:r>
            <a:r>
              <a:rPr lang="en-US" sz="600" dirty="0">
                <a:hlinkClick r:id="rId4"/>
              </a:rPr>
              <a:t>https://ein.az.gov/files/telegraph-fire-map-6-16-21jpeg</a:t>
            </a:r>
            <a:endParaRPr lang="en-US" sz="600" dirty="0"/>
          </a:p>
        </p:txBody>
      </p:sp>
      <p:sp>
        <p:nvSpPr>
          <p:cNvPr id="4" name="TextBox 3">
            <a:extLst>
              <a:ext uri="{FF2B5EF4-FFF2-40B4-BE49-F238E27FC236}">
                <a16:creationId xmlns:a16="http://schemas.microsoft.com/office/drawing/2014/main" id="{E85301CA-25B1-0B16-EA6F-9FD626D4C42F}"/>
              </a:ext>
            </a:extLst>
          </p:cNvPr>
          <p:cNvSpPr txBox="1"/>
          <p:nvPr/>
        </p:nvSpPr>
        <p:spPr>
          <a:xfrm>
            <a:off x="50450" y="4928056"/>
            <a:ext cx="242374" cy="215444"/>
          </a:xfrm>
          <a:prstGeom prst="rect">
            <a:avLst/>
          </a:prstGeom>
          <a:noFill/>
        </p:spPr>
        <p:txBody>
          <a:bodyPr wrap="none" rtlCol="0">
            <a:spAutoFit/>
          </a:bodyPr>
          <a:lstStyle/>
          <a:p>
            <a:r>
              <a:rPr lang="en-US" sz="800"/>
              <a:t>4</a:t>
            </a:r>
          </a:p>
        </p:txBody>
      </p:sp>
    </p:spTree>
    <p:extLst>
      <p:ext uri="{BB962C8B-B14F-4D97-AF65-F5344CB8AC3E}">
        <p14:creationId xmlns:p14="http://schemas.microsoft.com/office/powerpoint/2010/main" val="2747389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3"/>
          <p:cNvSpPr txBox="1">
            <a:spLocks noGrp="1"/>
          </p:cNvSpPr>
          <p:nvPr>
            <p:ph type="title"/>
          </p:nvPr>
        </p:nvSpPr>
        <p:spPr>
          <a:xfrm>
            <a:off x="460500" y="251863"/>
            <a:ext cx="8223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Montserrat" pitchFamily="2" charset="77"/>
              </a:rPr>
              <a:t>Biotic Communities</a:t>
            </a:r>
            <a:endParaRPr>
              <a:latin typeface="Montserrat" pitchFamily="2" charset="77"/>
            </a:endParaRPr>
          </a:p>
        </p:txBody>
      </p:sp>
      <p:sp>
        <p:nvSpPr>
          <p:cNvPr id="391" name="Google Shape;391;p43"/>
          <p:cNvSpPr txBox="1">
            <a:spLocks noGrp="1"/>
          </p:cNvSpPr>
          <p:nvPr>
            <p:ph type="subTitle" idx="1"/>
          </p:nvPr>
        </p:nvSpPr>
        <p:spPr>
          <a:xfrm>
            <a:off x="709876" y="912850"/>
            <a:ext cx="4309866" cy="3722212"/>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US" sz="1900"/>
              <a:t>The three biotic communities being studied were: </a:t>
            </a:r>
          </a:p>
          <a:p>
            <a:pPr lvl="0" indent="-457200" algn="l" rtl="0">
              <a:spcBef>
                <a:spcPts val="0"/>
              </a:spcBef>
              <a:spcAft>
                <a:spcPts val="1200"/>
              </a:spcAft>
            </a:pPr>
            <a:r>
              <a:rPr lang="en-US" sz="1900"/>
              <a:t>Sonoran Desert Scrub</a:t>
            </a:r>
          </a:p>
          <a:p>
            <a:pPr lvl="0" indent="-457200" algn="l" rtl="0">
              <a:spcBef>
                <a:spcPts val="0"/>
              </a:spcBef>
              <a:spcAft>
                <a:spcPts val="1200"/>
              </a:spcAft>
            </a:pPr>
            <a:r>
              <a:rPr lang="en-US" sz="1900"/>
              <a:t>Interior Chapparal</a:t>
            </a:r>
          </a:p>
          <a:p>
            <a:pPr lvl="0" indent="-457200" algn="l" rtl="0">
              <a:spcBef>
                <a:spcPts val="0"/>
              </a:spcBef>
              <a:spcAft>
                <a:spcPts val="1200"/>
              </a:spcAft>
            </a:pPr>
            <a:r>
              <a:rPr lang="en-US" sz="1900"/>
              <a:t>Madrean Evergreen Woodland</a:t>
            </a:r>
          </a:p>
          <a:p>
            <a:pPr marL="0" lvl="0" indent="0" algn="l" rtl="0">
              <a:spcBef>
                <a:spcPts val="0"/>
              </a:spcBef>
              <a:spcAft>
                <a:spcPts val="1200"/>
              </a:spcAft>
              <a:buNone/>
            </a:pPr>
            <a:endParaRPr lang="en-US" sz="1900"/>
          </a:p>
          <a:p>
            <a:pPr marL="0" lvl="0" indent="0" algn="l" rtl="0">
              <a:spcBef>
                <a:spcPts val="0"/>
              </a:spcBef>
              <a:spcAft>
                <a:spcPts val="1200"/>
              </a:spcAft>
              <a:buNone/>
            </a:pPr>
            <a:r>
              <a:rPr lang="en-US" sz="1900"/>
              <a:t>All these biotic communities were impacted by the Telegraph Fire, but to different extents.</a:t>
            </a:r>
          </a:p>
        </p:txBody>
      </p:sp>
      <p:pic>
        <p:nvPicPr>
          <p:cNvPr id="3" name="Picture 2" descr="A field of dry grass and trees&#10;&#10;Description automatically generated">
            <a:extLst>
              <a:ext uri="{FF2B5EF4-FFF2-40B4-BE49-F238E27FC236}">
                <a16:creationId xmlns:a16="http://schemas.microsoft.com/office/drawing/2014/main" id="{305BDC02-1766-B59D-238C-2E0E5C4913C1}"/>
              </a:ext>
            </a:extLst>
          </p:cNvPr>
          <p:cNvPicPr>
            <a:picLocks noChangeAspect="1"/>
          </p:cNvPicPr>
          <p:nvPr/>
        </p:nvPicPr>
        <p:blipFill>
          <a:blip r:embed="rId3"/>
          <a:stretch>
            <a:fillRect/>
          </a:stretch>
        </p:blipFill>
        <p:spPr>
          <a:xfrm rot="5400000" flipV="1">
            <a:off x="6950459" y="608611"/>
            <a:ext cx="1956659" cy="1467494"/>
          </a:xfrm>
          <a:prstGeom prst="rect">
            <a:avLst/>
          </a:prstGeom>
        </p:spPr>
      </p:pic>
      <p:pic>
        <p:nvPicPr>
          <p:cNvPr id="5" name="Picture 4" descr="A group of trees in a forest&#10;&#10;Description automatically generated">
            <a:extLst>
              <a:ext uri="{FF2B5EF4-FFF2-40B4-BE49-F238E27FC236}">
                <a16:creationId xmlns:a16="http://schemas.microsoft.com/office/drawing/2014/main" id="{9344E4C9-66FF-52AD-938C-1B5A7F1D7D74}"/>
              </a:ext>
            </a:extLst>
          </p:cNvPr>
          <p:cNvPicPr>
            <a:picLocks noChangeAspect="1"/>
          </p:cNvPicPr>
          <p:nvPr/>
        </p:nvPicPr>
        <p:blipFill>
          <a:blip r:embed="rId4"/>
          <a:stretch>
            <a:fillRect/>
          </a:stretch>
        </p:blipFill>
        <p:spPr>
          <a:xfrm rot="5400000">
            <a:off x="6515125" y="2938903"/>
            <a:ext cx="2083995" cy="1562997"/>
          </a:xfrm>
          <a:prstGeom prst="rect">
            <a:avLst/>
          </a:prstGeom>
        </p:spPr>
      </p:pic>
      <p:pic>
        <p:nvPicPr>
          <p:cNvPr id="7" name="Picture 6" descr="A dirt road with trees and a blue sky&#10;&#10;Description automatically generated">
            <a:extLst>
              <a:ext uri="{FF2B5EF4-FFF2-40B4-BE49-F238E27FC236}">
                <a16:creationId xmlns:a16="http://schemas.microsoft.com/office/drawing/2014/main" id="{F51C55EC-EBB9-1389-D859-83D6084D5721}"/>
              </a:ext>
            </a:extLst>
          </p:cNvPr>
          <p:cNvPicPr>
            <a:picLocks noChangeAspect="1"/>
          </p:cNvPicPr>
          <p:nvPr/>
        </p:nvPicPr>
        <p:blipFill>
          <a:blip r:embed="rId5"/>
          <a:stretch>
            <a:fillRect/>
          </a:stretch>
        </p:blipFill>
        <p:spPr>
          <a:xfrm rot="10800000">
            <a:off x="4275998" y="1717676"/>
            <a:ext cx="2277530" cy="1708147"/>
          </a:xfrm>
          <a:prstGeom prst="rect">
            <a:avLst/>
          </a:prstGeom>
        </p:spPr>
      </p:pic>
      <p:sp>
        <p:nvSpPr>
          <p:cNvPr id="8" name="TextBox 7">
            <a:extLst>
              <a:ext uri="{FF2B5EF4-FFF2-40B4-BE49-F238E27FC236}">
                <a16:creationId xmlns:a16="http://schemas.microsoft.com/office/drawing/2014/main" id="{3998E7DD-25EA-6843-DD53-C91FD16FD451}"/>
              </a:ext>
            </a:extLst>
          </p:cNvPr>
          <p:cNvSpPr txBox="1"/>
          <p:nvPr/>
        </p:nvSpPr>
        <p:spPr>
          <a:xfrm>
            <a:off x="4751761" y="3425824"/>
            <a:ext cx="1451038" cy="230832"/>
          </a:xfrm>
          <a:prstGeom prst="rect">
            <a:avLst/>
          </a:prstGeom>
          <a:noFill/>
        </p:spPr>
        <p:txBody>
          <a:bodyPr wrap="none" rtlCol="0">
            <a:spAutoFit/>
          </a:bodyPr>
          <a:lstStyle/>
          <a:p>
            <a:r>
              <a:rPr lang="en-US" sz="900">
                <a:latin typeface="Montserrat" pitchFamily="2" charset="77"/>
              </a:rPr>
              <a:t>Sonoran Desert Scrub</a:t>
            </a:r>
          </a:p>
        </p:txBody>
      </p:sp>
      <p:sp>
        <p:nvSpPr>
          <p:cNvPr id="9" name="TextBox 8">
            <a:extLst>
              <a:ext uri="{FF2B5EF4-FFF2-40B4-BE49-F238E27FC236}">
                <a16:creationId xmlns:a16="http://schemas.microsoft.com/office/drawing/2014/main" id="{D70BF5B3-92D2-1B9C-7BE0-0D3658379623}"/>
              </a:ext>
            </a:extLst>
          </p:cNvPr>
          <p:cNvSpPr txBox="1"/>
          <p:nvPr/>
        </p:nvSpPr>
        <p:spPr>
          <a:xfrm>
            <a:off x="7309868" y="2317437"/>
            <a:ext cx="1237839" cy="230832"/>
          </a:xfrm>
          <a:prstGeom prst="rect">
            <a:avLst/>
          </a:prstGeom>
          <a:noFill/>
        </p:spPr>
        <p:txBody>
          <a:bodyPr wrap="none" rtlCol="0">
            <a:spAutoFit/>
          </a:bodyPr>
          <a:lstStyle/>
          <a:p>
            <a:r>
              <a:rPr lang="en-US" sz="900">
                <a:latin typeface="Montserrat" pitchFamily="2" charset="77"/>
              </a:rPr>
              <a:t>Interior Chapparal</a:t>
            </a:r>
          </a:p>
        </p:txBody>
      </p:sp>
      <p:sp>
        <p:nvSpPr>
          <p:cNvPr id="10" name="TextBox 9">
            <a:extLst>
              <a:ext uri="{FF2B5EF4-FFF2-40B4-BE49-F238E27FC236}">
                <a16:creationId xmlns:a16="http://schemas.microsoft.com/office/drawing/2014/main" id="{5E8F9CB2-1463-C521-0537-8A1D92196AD3}"/>
              </a:ext>
            </a:extLst>
          </p:cNvPr>
          <p:cNvSpPr txBox="1"/>
          <p:nvPr/>
        </p:nvSpPr>
        <p:spPr>
          <a:xfrm>
            <a:off x="6574320" y="4762399"/>
            <a:ext cx="1965603" cy="230832"/>
          </a:xfrm>
          <a:prstGeom prst="rect">
            <a:avLst/>
          </a:prstGeom>
          <a:noFill/>
        </p:spPr>
        <p:txBody>
          <a:bodyPr wrap="none" rtlCol="0">
            <a:spAutoFit/>
          </a:bodyPr>
          <a:lstStyle/>
          <a:p>
            <a:r>
              <a:rPr lang="en-US" sz="900">
                <a:latin typeface="Montserrat" pitchFamily="2" charset="77"/>
              </a:rPr>
              <a:t>Madrean Evergreen Woodland</a:t>
            </a:r>
          </a:p>
        </p:txBody>
      </p:sp>
      <p:sp>
        <p:nvSpPr>
          <p:cNvPr id="11" name="TextBox 10">
            <a:extLst>
              <a:ext uri="{FF2B5EF4-FFF2-40B4-BE49-F238E27FC236}">
                <a16:creationId xmlns:a16="http://schemas.microsoft.com/office/drawing/2014/main" id="{25437C79-9899-83CE-E29C-71B64B0D542A}"/>
              </a:ext>
            </a:extLst>
          </p:cNvPr>
          <p:cNvSpPr txBox="1"/>
          <p:nvPr/>
        </p:nvSpPr>
        <p:spPr>
          <a:xfrm>
            <a:off x="50449" y="4928056"/>
            <a:ext cx="242374" cy="215444"/>
          </a:xfrm>
          <a:prstGeom prst="rect">
            <a:avLst/>
          </a:prstGeom>
          <a:noFill/>
        </p:spPr>
        <p:txBody>
          <a:bodyPr wrap="none" rtlCol="0">
            <a:spAutoFit/>
          </a:bodyPr>
          <a:lstStyle/>
          <a:p>
            <a:r>
              <a:rPr lang="en-US" sz="800"/>
              <a:t>5</a:t>
            </a:r>
          </a:p>
        </p:txBody>
      </p:sp>
    </p:spTree>
    <p:extLst>
      <p:ext uri="{BB962C8B-B14F-4D97-AF65-F5344CB8AC3E}">
        <p14:creationId xmlns:p14="http://schemas.microsoft.com/office/powerpoint/2010/main" val="2089448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87B31-ABE4-584A-DDC9-51A7698624C4}"/>
              </a:ext>
            </a:extLst>
          </p:cNvPr>
          <p:cNvSpPr>
            <a:spLocks noGrp="1"/>
          </p:cNvSpPr>
          <p:nvPr>
            <p:ph type="title"/>
          </p:nvPr>
        </p:nvSpPr>
        <p:spPr>
          <a:xfrm>
            <a:off x="460500" y="132045"/>
            <a:ext cx="8223000" cy="572700"/>
          </a:xfrm>
        </p:spPr>
        <p:txBody>
          <a:bodyPr/>
          <a:lstStyle/>
          <a:p>
            <a:r>
              <a:rPr lang="en-US">
                <a:latin typeface="Montserrat" pitchFamily="2" charset="77"/>
              </a:rPr>
              <a:t>Burn Severity</a:t>
            </a:r>
          </a:p>
        </p:txBody>
      </p:sp>
      <p:sp>
        <p:nvSpPr>
          <p:cNvPr id="3" name="Subtitle 2">
            <a:extLst>
              <a:ext uri="{FF2B5EF4-FFF2-40B4-BE49-F238E27FC236}">
                <a16:creationId xmlns:a16="http://schemas.microsoft.com/office/drawing/2014/main" id="{F1767768-F0E9-7D84-84DC-FE104DA899C3}"/>
              </a:ext>
            </a:extLst>
          </p:cNvPr>
          <p:cNvSpPr>
            <a:spLocks noGrp="1"/>
          </p:cNvSpPr>
          <p:nvPr>
            <p:ph type="subTitle" idx="1"/>
          </p:nvPr>
        </p:nvSpPr>
        <p:spPr>
          <a:xfrm>
            <a:off x="460500" y="753417"/>
            <a:ext cx="7775407" cy="3735600"/>
          </a:xfrm>
        </p:spPr>
        <p:txBody>
          <a:bodyPr/>
          <a:lstStyle/>
          <a:p>
            <a:pPr marL="127000" indent="0">
              <a:buNone/>
            </a:pPr>
            <a:r>
              <a:rPr lang="en-US" sz="1800" dirty="0"/>
              <a:t>Burn Severity, according to the USDA, is the affect of a fire on a ground surface characteristics, such as char depth, color, and structure. This is important to take into consideration and will factor into procedural steps.</a:t>
            </a:r>
          </a:p>
          <a:p>
            <a:pPr marL="127000" indent="0">
              <a:buNone/>
            </a:pPr>
            <a:endParaRPr lang="en-US" sz="1900" dirty="0"/>
          </a:p>
          <a:p>
            <a:endParaRPr lang="en-US" dirty="0"/>
          </a:p>
          <a:p>
            <a:endParaRPr lang="en-US" dirty="0"/>
          </a:p>
          <a:p>
            <a:endParaRPr lang="en-US" dirty="0"/>
          </a:p>
          <a:p>
            <a:endParaRPr lang="en-US" dirty="0"/>
          </a:p>
          <a:p>
            <a:pPr marL="127000" indent="0">
              <a:buNone/>
            </a:pPr>
            <a:endParaRPr lang="en-US" dirty="0"/>
          </a:p>
          <a:p>
            <a:pPr marL="127000" indent="0">
              <a:buNone/>
            </a:pPr>
            <a:endParaRPr lang="en-US" dirty="0"/>
          </a:p>
          <a:p>
            <a:pPr marL="127000" indent="0">
              <a:buNone/>
            </a:pPr>
            <a:endParaRPr lang="en-US" dirty="0"/>
          </a:p>
          <a:p>
            <a:pPr marL="127000" indent="0">
              <a:buNone/>
            </a:pPr>
            <a:endParaRPr lang="en-US" dirty="0"/>
          </a:p>
        </p:txBody>
      </p:sp>
      <p:sp>
        <p:nvSpPr>
          <p:cNvPr id="6" name="TextBox 5">
            <a:extLst>
              <a:ext uri="{FF2B5EF4-FFF2-40B4-BE49-F238E27FC236}">
                <a16:creationId xmlns:a16="http://schemas.microsoft.com/office/drawing/2014/main" id="{2569783D-FCB4-412A-6798-CDA1EE6359CF}"/>
              </a:ext>
            </a:extLst>
          </p:cNvPr>
          <p:cNvSpPr txBox="1"/>
          <p:nvPr/>
        </p:nvSpPr>
        <p:spPr>
          <a:xfrm>
            <a:off x="62447" y="4928056"/>
            <a:ext cx="242374" cy="215444"/>
          </a:xfrm>
          <a:prstGeom prst="rect">
            <a:avLst/>
          </a:prstGeom>
          <a:noFill/>
        </p:spPr>
        <p:txBody>
          <a:bodyPr wrap="none" rtlCol="0">
            <a:spAutoFit/>
          </a:bodyPr>
          <a:lstStyle/>
          <a:p>
            <a:r>
              <a:rPr lang="en-US" sz="800"/>
              <a:t>6</a:t>
            </a:r>
          </a:p>
        </p:txBody>
      </p:sp>
      <p:graphicFrame>
        <p:nvGraphicFramePr>
          <p:cNvPr id="4" name="Table 3">
            <a:extLst>
              <a:ext uri="{FF2B5EF4-FFF2-40B4-BE49-F238E27FC236}">
                <a16:creationId xmlns:a16="http://schemas.microsoft.com/office/drawing/2014/main" id="{48840F1B-B634-0A23-5238-2F00A1674BEC}"/>
              </a:ext>
            </a:extLst>
          </p:cNvPr>
          <p:cNvGraphicFramePr>
            <a:graphicFrameLocks noGrp="1"/>
          </p:cNvGraphicFramePr>
          <p:nvPr>
            <p:extLst>
              <p:ext uri="{D42A27DB-BD31-4B8C-83A1-F6EECF244321}">
                <p14:modId xmlns:p14="http://schemas.microsoft.com/office/powerpoint/2010/main" val="2406132034"/>
              </p:ext>
            </p:extLst>
          </p:nvPr>
        </p:nvGraphicFramePr>
        <p:xfrm>
          <a:off x="564155" y="2171832"/>
          <a:ext cx="7671752" cy="2631440"/>
        </p:xfrm>
        <a:graphic>
          <a:graphicData uri="http://schemas.openxmlformats.org/drawingml/2006/table">
            <a:tbl>
              <a:tblPr firstRow="1" bandRow="1">
                <a:tableStyleId>{BEAA5EE8-DEC7-47C2-80AE-1203B80EBCD7}</a:tableStyleId>
              </a:tblPr>
              <a:tblGrid>
                <a:gridCol w="1917938">
                  <a:extLst>
                    <a:ext uri="{9D8B030D-6E8A-4147-A177-3AD203B41FA5}">
                      <a16:colId xmlns:a16="http://schemas.microsoft.com/office/drawing/2014/main" val="2061860528"/>
                    </a:ext>
                  </a:extLst>
                </a:gridCol>
                <a:gridCol w="1917938">
                  <a:extLst>
                    <a:ext uri="{9D8B030D-6E8A-4147-A177-3AD203B41FA5}">
                      <a16:colId xmlns:a16="http://schemas.microsoft.com/office/drawing/2014/main" val="2002996783"/>
                    </a:ext>
                  </a:extLst>
                </a:gridCol>
                <a:gridCol w="1917938">
                  <a:extLst>
                    <a:ext uri="{9D8B030D-6E8A-4147-A177-3AD203B41FA5}">
                      <a16:colId xmlns:a16="http://schemas.microsoft.com/office/drawing/2014/main" val="2235109126"/>
                    </a:ext>
                  </a:extLst>
                </a:gridCol>
                <a:gridCol w="1917938">
                  <a:extLst>
                    <a:ext uri="{9D8B030D-6E8A-4147-A177-3AD203B41FA5}">
                      <a16:colId xmlns:a16="http://schemas.microsoft.com/office/drawing/2014/main" val="791147820"/>
                    </a:ext>
                  </a:extLst>
                </a:gridCol>
              </a:tblGrid>
              <a:tr h="370840">
                <a:tc>
                  <a:txBody>
                    <a:bodyPr/>
                    <a:lstStyle/>
                    <a:p>
                      <a:r>
                        <a:rPr lang="en-US" dirty="0">
                          <a:latin typeface="Montserrat" pitchFamily="2" charset="77"/>
                        </a:rPr>
                        <a:t>Severity Indicators</a:t>
                      </a:r>
                    </a:p>
                  </a:txBody>
                  <a:tcPr/>
                </a:tc>
                <a:tc>
                  <a:txBody>
                    <a:bodyPr/>
                    <a:lstStyle/>
                    <a:p>
                      <a:r>
                        <a:rPr lang="en-US" dirty="0">
                          <a:latin typeface="Montserrat" pitchFamily="2" charset="77"/>
                        </a:rPr>
                        <a:t>Low</a:t>
                      </a:r>
                    </a:p>
                  </a:txBody>
                  <a:tcPr/>
                </a:tc>
                <a:tc>
                  <a:txBody>
                    <a:bodyPr/>
                    <a:lstStyle/>
                    <a:p>
                      <a:r>
                        <a:rPr lang="en-US" dirty="0">
                          <a:latin typeface="Montserrat" pitchFamily="2" charset="77"/>
                        </a:rPr>
                        <a:t>Medium</a:t>
                      </a:r>
                    </a:p>
                  </a:txBody>
                  <a:tcPr/>
                </a:tc>
                <a:tc>
                  <a:txBody>
                    <a:bodyPr/>
                    <a:lstStyle/>
                    <a:p>
                      <a:r>
                        <a:rPr lang="en-US" dirty="0">
                          <a:latin typeface="Montserrat" pitchFamily="2" charset="77"/>
                        </a:rPr>
                        <a:t>High</a:t>
                      </a:r>
                    </a:p>
                  </a:txBody>
                  <a:tcPr/>
                </a:tc>
                <a:extLst>
                  <a:ext uri="{0D108BD9-81ED-4DB2-BD59-A6C34878D82A}">
                    <a16:rowId xmlns:a16="http://schemas.microsoft.com/office/drawing/2014/main" val="3838889838"/>
                  </a:ext>
                </a:extLst>
              </a:tr>
              <a:tr h="370840">
                <a:tc>
                  <a:txBody>
                    <a:bodyPr/>
                    <a:lstStyle/>
                    <a:p>
                      <a:r>
                        <a:rPr lang="en-US" dirty="0">
                          <a:latin typeface="Montserrat" pitchFamily="2" charset="77"/>
                        </a:rPr>
                        <a:t>Definition</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Montserrat" pitchFamily="2" charset="77"/>
                        </a:rPr>
                        <a:t>Surface organic layers not completely consumed</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Montserrat" pitchFamily="2" charset="77"/>
                        </a:rPr>
                        <a:t>Up to 80% of the organic layer consumed </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Montserrat" pitchFamily="2" charset="77"/>
                        </a:rPr>
                        <a:t>All or nearly all of the organic layer consumed</a:t>
                      </a:r>
                    </a:p>
                    <a:p>
                      <a:endParaRPr lang="en-US" dirty="0"/>
                    </a:p>
                  </a:txBody>
                  <a:tcPr/>
                </a:tc>
                <a:extLst>
                  <a:ext uri="{0D108BD9-81ED-4DB2-BD59-A6C34878D82A}">
                    <a16:rowId xmlns:a16="http://schemas.microsoft.com/office/drawing/2014/main" val="3263731088"/>
                  </a:ext>
                </a:extLst>
              </a:tr>
              <a:tr h="370840">
                <a:tc>
                  <a:txBody>
                    <a:bodyPr/>
                    <a:lstStyle/>
                    <a:p>
                      <a:r>
                        <a:rPr lang="en-US" dirty="0">
                          <a:latin typeface="Montserrat" pitchFamily="2" charset="77"/>
                        </a:rPr>
                        <a:t>Temperature</a:t>
                      </a:r>
                    </a:p>
                  </a:txBody>
                  <a:tcPr/>
                </a:tc>
                <a:tc>
                  <a:txBody>
                    <a:bodyPr/>
                    <a:lstStyle/>
                    <a:p>
                      <a:r>
                        <a:rPr lang="en-US" dirty="0">
                          <a:latin typeface="Montserrat" pitchFamily="2" charset="77"/>
                        </a:rPr>
                        <a:t>&lt;250°C</a:t>
                      </a:r>
                      <a:endParaRPr lang="en-US" b="0" dirty="0">
                        <a:latin typeface="Montserrat" pitchFamily="2" charset="77"/>
                      </a:endParaRPr>
                    </a:p>
                  </a:txBody>
                  <a:tcPr/>
                </a:tc>
                <a:tc>
                  <a:txBody>
                    <a:bodyPr/>
                    <a:lstStyle/>
                    <a:p>
                      <a:r>
                        <a:rPr lang="en-US" dirty="0">
                          <a:latin typeface="Montserrat" pitchFamily="2" charset="77"/>
                        </a:rPr>
                        <a:t>250-375°C</a:t>
                      </a:r>
                    </a:p>
                  </a:txBody>
                  <a:tcPr/>
                </a:tc>
                <a:tc>
                  <a:txBody>
                    <a:bodyPr/>
                    <a:lstStyle/>
                    <a:p>
                      <a:r>
                        <a:rPr lang="en-US" dirty="0">
                          <a:latin typeface="Montserrat" pitchFamily="2" charset="77"/>
                        </a:rPr>
                        <a:t>&gt;350°C</a:t>
                      </a:r>
                    </a:p>
                  </a:txBody>
                  <a:tcPr/>
                </a:tc>
                <a:extLst>
                  <a:ext uri="{0D108BD9-81ED-4DB2-BD59-A6C34878D82A}">
                    <a16:rowId xmlns:a16="http://schemas.microsoft.com/office/drawing/2014/main" val="1974804807"/>
                  </a:ext>
                </a:extLst>
              </a:tr>
              <a:tr h="370840">
                <a:tc>
                  <a:txBody>
                    <a:bodyPr/>
                    <a:lstStyle/>
                    <a:p>
                      <a:r>
                        <a:rPr lang="en-US" dirty="0">
                          <a:latin typeface="Montserrat" pitchFamily="2" charset="77"/>
                        </a:rPr>
                        <a:t>Appearance</a:t>
                      </a:r>
                    </a:p>
                  </a:txBody>
                  <a:tcPr/>
                </a:tc>
                <a:tc>
                  <a:txBody>
                    <a:bodyPr/>
                    <a:lstStyle/>
                    <a:p>
                      <a:r>
                        <a:rPr lang="en-US" dirty="0">
                          <a:latin typeface="Montserrat" pitchFamily="2" charset="77"/>
                        </a:rPr>
                        <a:t>Brown/black soil, green vegetation</a:t>
                      </a:r>
                    </a:p>
                  </a:txBody>
                  <a:tcPr/>
                </a:tc>
                <a:tc>
                  <a:txBody>
                    <a:bodyPr/>
                    <a:lstStyle/>
                    <a:p>
                      <a:r>
                        <a:rPr lang="en-US" dirty="0">
                          <a:latin typeface="Montserrat" pitchFamily="2" charset="77"/>
                        </a:rPr>
                        <a:t>Brownish soil, residual scorched vegetation</a:t>
                      </a:r>
                    </a:p>
                  </a:txBody>
                  <a:tcPr/>
                </a:tc>
                <a:tc>
                  <a:txBody>
                    <a:bodyPr/>
                    <a:lstStyle/>
                    <a:p>
                      <a:r>
                        <a:rPr lang="en-US" dirty="0">
                          <a:latin typeface="Montserrat" pitchFamily="2" charset="77"/>
                        </a:rPr>
                        <a:t>Light colored, ash of vegetation present</a:t>
                      </a:r>
                    </a:p>
                  </a:txBody>
                  <a:tcPr/>
                </a:tc>
                <a:extLst>
                  <a:ext uri="{0D108BD9-81ED-4DB2-BD59-A6C34878D82A}">
                    <a16:rowId xmlns:a16="http://schemas.microsoft.com/office/drawing/2014/main" val="806974878"/>
                  </a:ext>
                </a:extLst>
              </a:tr>
            </a:tbl>
          </a:graphicData>
        </a:graphic>
      </p:graphicFrame>
    </p:spTree>
    <p:extLst>
      <p:ext uri="{BB962C8B-B14F-4D97-AF65-F5344CB8AC3E}">
        <p14:creationId xmlns:p14="http://schemas.microsoft.com/office/powerpoint/2010/main" val="2301222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3"/>
          <p:cNvSpPr txBox="1">
            <a:spLocks noGrp="1"/>
          </p:cNvSpPr>
          <p:nvPr>
            <p:ph type="title"/>
          </p:nvPr>
        </p:nvSpPr>
        <p:spPr>
          <a:xfrm>
            <a:off x="460500" y="340150"/>
            <a:ext cx="8223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latin typeface="Montserrat" pitchFamily="2" charset="77"/>
              </a:rPr>
              <a:t>Selecting Vegetations</a:t>
            </a:r>
            <a:endParaRPr dirty="0">
              <a:latin typeface="Montserrat" pitchFamily="2" charset="77"/>
            </a:endParaRPr>
          </a:p>
        </p:txBody>
      </p:sp>
      <p:sp>
        <p:nvSpPr>
          <p:cNvPr id="391" name="Google Shape;391;p43"/>
          <p:cNvSpPr txBox="1">
            <a:spLocks noGrp="1"/>
          </p:cNvSpPr>
          <p:nvPr>
            <p:ph type="subTitle" idx="1"/>
          </p:nvPr>
        </p:nvSpPr>
        <p:spPr>
          <a:xfrm>
            <a:off x="709875" y="1016540"/>
            <a:ext cx="7874785" cy="3659860"/>
          </a:xfrm>
          <a:prstGeom prst="rect">
            <a:avLst/>
          </a:prstGeom>
        </p:spPr>
        <p:txBody>
          <a:bodyPr spcFirstLastPara="1" wrap="square" lIns="91425" tIns="91425" rIns="91425" bIns="91425" anchor="t" anchorCtr="0">
            <a:noAutofit/>
          </a:bodyPr>
          <a:lstStyle/>
          <a:p>
            <a:pPr marL="0" indent="0">
              <a:spcAft>
                <a:spcPts val="1200"/>
              </a:spcAft>
              <a:buNone/>
            </a:pPr>
            <a:r>
              <a:rPr lang="en-US" sz="1700" dirty="0"/>
              <a:t>It is important to identify which vegetations are more likely to accumulate metal(loids), which will likely emit these during combustion.</a:t>
            </a:r>
          </a:p>
          <a:p>
            <a:pPr marL="0" indent="0">
              <a:spcAft>
                <a:spcPts val="1200"/>
              </a:spcAft>
              <a:buNone/>
            </a:pPr>
            <a:r>
              <a:rPr lang="en-US" sz="1700" dirty="0"/>
              <a:t>This was done by research via scholar articles/databases, as well as analyzing images of the biotic communities to determine the present vegetations.</a:t>
            </a:r>
          </a:p>
          <a:p>
            <a:pPr marL="0" lvl="0" indent="0" algn="l" rtl="0">
              <a:spcBef>
                <a:spcPts val="0"/>
              </a:spcBef>
              <a:spcAft>
                <a:spcPts val="1200"/>
              </a:spcAft>
              <a:buNone/>
            </a:pPr>
            <a:r>
              <a:rPr lang="en-US" sz="1700" dirty="0"/>
              <a:t>These vegetations are known as “hyperaccumulators”.</a:t>
            </a:r>
          </a:p>
          <a:p>
            <a:pPr marL="0" indent="0">
              <a:spcAft>
                <a:spcPts val="1200"/>
              </a:spcAft>
              <a:buNone/>
            </a:pPr>
            <a:r>
              <a:rPr lang="en-US" sz="1700" dirty="0"/>
              <a:t>We hypothesize that the combustion of the hyperaccumulators can contribute into releasing metal(loids) in the form of dust.</a:t>
            </a:r>
          </a:p>
          <a:p>
            <a:pPr marL="0" indent="0">
              <a:spcAft>
                <a:spcPts val="1200"/>
              </a:spcAft>
              <a:buNone/>
            </a:pPr>
            <a:r>
              <a:rPr lang="en-US" sz="1700" dirty="0"/>
              <a:t>Within these biotic communities, different vegetations and hyperaccumulators were identified.</a:t>
            </a:r>
          </a:p>
          <a:p>
            <a:pPr marL="0" indent="0">
              <a:spcAft>
                <a:spcPts val="1200"/>
              </a:spcAft>
              <a:buNone/>
            </a:pPr>
            <a:endParaRPr lang="en-US" sz="1900" dirty="0"/>
          </a:p>
          <a:p>
            <a:pPr marL="0" indent="0">
              <a:spcAft>
                <a:spcPts val="1200"/>
              </a:spcAft>
              <a:buNone/>
            </a:pPr>
            <a:endParaRPr lang="en-US" sz="1900" dirty="0"/>
          </a:p>
        </p:txBody>
      </p:sp>
      <p:sp>
        <p:nvSpPr>
          <p:cNvPr id="2" name="TextBox 1">
            <a:extLst>
              <a:ext uri="{FF2B5EF4-FFF2-40B4-BE49-F238E27FC236}">
                <a16:creationId xmlns:a16="http://schemas.microsoft.com/office/drawing/2014/main" id="{D48B1237-0D20-CB65-2656-7501A3301C05}"/>
              </a:ext>
            </a:extLst>
          </p:cNvPr>
          <p:cNvSpPr txBox="1"/>
          <p:nvPr/>
        </p:nvSpPr>
        <p:spPr>
          <a:xfrm>
            <a:off x="62447" y="4928056"/>
            <a:ext cx="242374" cy="215444"/>
          </a:xfrm>
          <a:prstGeom prst="rect">
            <a:avLst/>
          </a:prstGeom>
          <a:noFill/>
        </p:spPr>
        <p:txBody>
          <a:bodyPr wrap="none" rtlCol="0">
            <a:spAutoFit/>
          </a:bodyPr>
          <a:lstStyle/>
          <a:p>
            <a:r>
              <a:rPr lang="en-US" sz="800"/>
              <a:t>7</a:t>
            </a:r>
          </a:p>
        </p:txBody>
      </p:sp>
    </p:spTree>
    <p:extLst>
      <p:ext uri="{BB962C8B-B14F-4D97-AF65-F5344CB8AC3E}">
        <p14:creationId xmlns:p14="http://schemas.microsoft.com/office/powerpoint/2010/main" val="2201927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A4658-33CE-A08D-B380-5B1C5F853D6E}"/>
              </a:ext>
            </a:extLst>
          </p:cNvPr>
          <p:cNvSpPr>
            <a:spLocks noGrp="1"/>
          </p:cNvSpPr>
          <p:nvPr>
            <p:ph type="title"/>
          </p:nvPr>
        </p:nvSpPr>
        <p:spPr/>
        <p:txBody>
          <a:bodyPr/>
          <a:lstStyle/>
          <a:p>
            <a:r>
              <a:rPr lang="en-US">
                <a:latin typeface="Montserrat" pitchFamily="2" charset="77"/>
              </a:rPr>
              <a:t>Vegetations of Focus</a:t>
            </a:r>
          </a:p>
        </p:txBody>
      </p:sp>
      <p:sp>
        <p:nvSpPr>
          <p:cNvPr id="3" name="Subtitle 2">
            <a:extLst>
              <a:ext uri="{FF2B5EF4-FFF2-40B4-BE49-F238E27FC236}">
                <a16:creationId xmlns:a16="http://schemas.microsoft.com/office/drawing/2014/main" id="{9558BADD-FE4E-7C79-63E1-346386DE67F7}"/>
              </a:ext>
            </a:extLst>
          </p:cNvPr>
          <p:cNvSpPr>
            <a:spLocks noGrp="1"/>
          </p:cNvSpPr>
          <p:nvPr>
            <p:ph type="subTitle" idx="1"/>
          </p:nvPr>
        </p:nvSpPr>
        <p:spPr>
          <a:xfrm>
            <a:off x="849663" y="1076240"/>
            <a:ext cx="7579511" cy="3600159"/>
          </a:xfrm>
        </p:spPr>
        <p:txBody>
          <a:bodyPr/>
          <a:lstStyle/>
          <a:p>
            <a:pPr marL="127000" indent="0">
              <a:buNone/>
            </a:pPr>
            <a:r>
              <a:rPr lang="en-US" sz="1600"/>
              <a:t>In total, 27 plant species were Identified, however the ones collected were of great abundance and contained more hyperaccumulators than not. </a:t>
            </a:r>
          </a:p>
        </p:txBody>
      </p:sp>
      <p:graphicFrame>
        <p:nvGraphicFramePr>
          <p:cNvPr id="4" name="Table 3">
            <a:extLst>
              <a:ext uri="{FF2B5EF4-FFF2-40B4-BE49-F238E27FC236}">
                <a16:creationId xmlns:a16="http://schemas.microsoft.com/office/drawing/2014/main" id="{14AF0E3C-5A8A-1E9A-0278-5B8CB295F968}"/>
              </a:ext>
            </a:extLst>
          </p:cNvPr>
          <p:cNvGraphicFramePr>
            <a:graphicFrameLocks noGrp="1"/>
          </p:cNvGraphicFramePr>
          <p:nvPr>
            <p:extLst>
              <p:ext uri="{D42A27DB-BD31-4B8C-83A1-F6EECF244321}">
                <p14:modId xmlns:p14="http://schemas.microsoft.com/office/powerpoint/2010/main" val="554241526"/>
              </p:ext>
            </p:extLst>
          </p:nvPr>
        </p:nvGraphicFramePr>
        <p:xfrm>
          <a:off x="1087029" y="2116842"/>
          <a:ext cx="7118292" cy="2317593"/>
        </p:xfrm>
        <a:graphic>
          <a:graphicData uri="http://schemas.openxmlformats.org/drawingml/2006/table">
            <a:tbl>
              <a:tblPr firstRow="1" bandRow="1">
                <a:tableStyleId>{BEAA5EE8-DEC7-47C2-80AE-1203B80EBCD7}</a:tableStyleId>
              </a:tblPr>
              <a:tblGrid>
                <a:gridCol w="2372764">
                  <a:extLst>
                    <a:ext uri="{9D8B030D-6E8A-4147-A177-3AD203B41FA5}">
                      <a16:colId xmlns:a16="http://schemas.microsoft.com/office/drawing/2014/main" val="1595646753"/>
                    </a:ext>
                  </a:extLst>
                </a:gridCol>
                <a:gridCol w="2372764">
                  <a:extLst>
                    <a:ext uri="{9D8B030D-6E8A-4147-A177-3AD203B41FA5}">
                      <a16:colId xmlns:a16="http://schemas.microsoft.com/office/drawing/2014/main" val="618655949"/>
                    </a:ext>
                  </a:extLst>
                </a:gridCol>
                <a:gridCol w="2372764">
                  <a:extLst>
                    <a:ext uri="{9D8B030D-6E8A-4147-A177-3AD203B41FA5}">
                      <a16:colId xmlns:a16="http://schemas.microsoft.com/office/drawing/2014/main" val="539572758"/>
                    </a:ext>
                  </a:extLst>
                </a:gridCol>
              </a:tblGrid>
              <a:tr h="960953">
                <a:tc>
                  <a:txBody>
                    <a:bodyPr/>
                    <a:lstStyle/>
                    <a:p>
                      <a:r>
                        <a:rPr lang="en-US" sz="1800">
                          <a:latin typeface="Montserrat" pitchFamily="2" charset="77"/>
                        </a:rPr>
                        <a:t>Sonoran Desert Scrub</a:t>
                      </a:r>
                    </a:p>
                  </a:txBody>
                  <a:tcPr/>
                </a:tc>
                <a:tc>
                  <a:txBody>
                    <a:bodyPr/>
                    <a:lstStyle/>
                    <a:p>
                      <a:r>
                        <a:rPr lang="en-US" sz="1800">
                          <a:latin typeface="Montserrat" pitchFamily="2" charset="77"/>
                        </a:rPr>
                        <a:t>Interior Chapparal</a:t>
                      </a:r>
                    </a:p>
                  </a:txBody>
                  <a:tcPr/>
                </a:tc>
                <a:tc>
                  <a:txBody>
                    <a:bodyPr/>
                    <a:lstStyle/>
                    <a:p>
                      <a:r>
                        <a:rPr lang="en-US" sz="1800">
                          <a:latin typeface="Montserrat" pitchFamily="2" charset="77"/>
                        </a:rPr>
                        <a:t>Madrean Evergreen Woodland</a:t>
                      </a:r>
                    </a:p>
                  </a:txBody>
                  <a:tcPr/>
                </a:tc>
                <a:extLst>
                  <a:ext uri="{0D108BD9-81ED-4DB2-BD59-A6C34878D82A}">
                    <a16:rowId xmlns:a16="http://schemas.microsoft.com/office/drawing/2014/main" val="2787576291"/>
                  </a:ext>
                </a:extLst>
              </a:tr>
              <a:tr h="1356640">
                <a:tc>
                  <a:txBody>
                    <a:bodyPr/>
                    <a:lstStyle/>
                    <a:p>
                      <a:r>
                        <a:rPr lang="en-US" sz="1600">
                          <a:latin typeface="Montserrat" pitchFamily="2" charset="77"/>
                        </a:rPr>
                        <a:t>Velvet Mesquite, Catclaw Acacia, Desert Grass, Creosote Bush</a:t>
                      </a:r>
                    </a:p>
                  </a:txBody>
                  <a:tcPr/>
                </a:tc>
                <a:tc>
                  <a:txBody>
                    <a:bodyPr/>
                    <a:lstStyle/>
                    <a:p>
                      <a:r>
                        <a:rPr lang="en-US" sz="1600">
                          <a:latin typeface="Montserrat" pitchFamily="2" charset="77"/>
                        </a:rPr>
                        <a:t>Velvet Mesquite, Catclaw Acacia, Desert Grass, Desert Broom</a:t>
                      </a:r>
                    </a:p>
                  </a:txBody>
                  <a:tcPr/>
                </a:tc>
                <a:tc>
                  <a:txBody>
                    <a:bodyPr/>
                    <a:lstStyle/>
                    <a:p>
                      <a:r>
                        <a:rPr lang="en-US" sz="1600">
                          <a:latin typeface="Montserrat" pitchFamily="2" charset="77"/>
                        </a:rPr>
                        <a:t>Ponderosa Pine, Arizona Oak, Desert Grass</a:t>
                      </a:r>
                    </a:p>
                  </a:txBody>
                  <a:tcPr/>
                </a:tc>
                <a:extLst>
                  <a:ext uri="{0D108BD9-81ED-4DB2-BD59-A6C34878D82A}">
                    <a16:rowId xmlns:a16="http://schemas.microsoft.com/office/drawing/2014/main" val="2242216385"/>
                  </a:ext>
                </a:extLst>
              </a:tr>
            </a:tbl>
          </a:graphicData>
        </a:graphic>
      </p:graphicFrame>
      <p:sp>
        <p:nvSpPr>
          <p:cNvPr id="5" name="TextBox 4">
            <a:extLst>
              <a:ext uri="{FF2B5EF4-FFF2-40B4-BE49-F238E27FC236}">
                <a16:creationId xmlns:a16="http://schemas.microsoft.com/office/drawing/2014/main" id="{A9F786D8-1350-7796-777D-9366A266A666}"/>
              </a:ext>
            </a:extLst>
          </p:cNvPr>
          <p:cNvSpPr txBox="1"/>
          <p:nvPr/>
        </p:nvSpPr>
        <p:spPr>
          <a:xfrm>
            <a:off x="50450" y="4928056"/>
            <a:ext cx="242374" cy="215444"/>
          </a:xfrm>
          <a:prstGeom prst="rect">
            <a:avLst/>
          </a:prstGeom>
          <a:noFill/>
        </p:spPr>
        <p:txBody>
          <a:bodyPr wrap="none" rtlCol="0">
            <a:spAutoFit/>
          </a:bodyPr>
          <a:lstStyle/>
          <a:p>
            <a:r>
              <a:rPr lang="en-US" sz="800"/>
              <a:t>8</a:t>
            </a:r>
          </a:p>
        </p:txBody>
      </p:sp>
    </p:spTree>
    <p:extLst>
      <p:ext uri="{BB962C8B-B14F-4D97-AF65-F5344CB8AC3E}">
        <p14:creationId xmlns:p14="http://schemas.microsoft.com/office/powerpoint/2010/main" val="378987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3"/>
          <p:cNvSpPr txBox="1">
            <a:spLocks noGrp="1"/>
          </p:cNvSpPr>
          <p:nvPr>
            <p:ph type="title"/>
          </p:nvPr>
        </p:nvSpPr>
        <p:spPr>
          <a:xfrm>
            <a:off x="460500" y="245530"/>
            <a:ext cx="8223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Montserrat" pitchFamily="2" charset="77"/>
              </a:rPr>
              <a:t>Vegetations of Focus </a:t>
            </a:r>
            <a:endParaRPr>
              <a:latin typeface="Montserrat" pitchFamily="2" charset="77"/>
            </a:endParaRPr>
          </a:p>
        </p:txBody>
      </p:sp>
      <p:pic>
        <p:nvPicPr>
          <p:cNvPr id="2" name="Picture 1">
            <a:extLst>
              <a:ext uri="{FF2B5EF4-FFF2-40B4-BE49-F238E27FC236}">
                <a16:creationId xmlns:a16="http://schemas.microsoft.com/office/drawing/2014/main" id="{BB6D1C22-3C43-8E8A-13A4-914D0F26B4E5}"/>
              </a:ext>
            </a:extLst>
          </p:cNvPr>
          <p:cNvPicPr>
            <a:picLocks noChangeAspect="1"/>
          </p:cNvPicPr>
          <p:nvPr/>
        </p:nvPicPr>
        <p:blipFill>
          <a:blip r:embed="rId3"/>
          <a:stretch>
            <a:fillRect/>
          </a:stretch>
        </p:blipFill>
        <p:spPr>
          <a:xfrm>
            <a:off x="829334" y="1373267"/>
            <a:ext cx="1882009" cy="1411506"/>
          </a:xfrm>
          <a:prstGeom prst="rect">
            <a:avLst/>
          </a:prstGeom>
        </p:spPr>
      </p:pic>
      <p:pic>
        <p:nvPicPr>
          <p:cNvPr id="3" name="Picture 2">
            <a:extLst>
              <a:ext uri="{FF2B5EF4-FFF2-40B4-BE49-F238E27FC236}">
                <a16:creationId xmlns:a16="http://schemas.microsoft.com/office/drawing/2014/main" id="{CFE432A4-6600-CA21-D3E7-9F115B37FBFE}"/>
              </a:ext>
            </a:extLst>
          </p:cNvPr>
          <p:cNvPicPr>
            <a:picLocks noChangeAspect="1"/>
          </p:cNvPicPr>
          <p:nvPr/>
        </p:nvPicPr>
        <p:blipFill>
          <a:blip r:embed="rId4"/>
          <a:stretch>
            <a:fillRect/>
          </a:stretch>
        </p:blipFill>
        <p:spPr>
          <a:xfrm>
            <a:off x="3718637" y="1352988"/>
            <a:ext cx="1945788" cy="1462338"/>
          </a:xfrm>
          <a:prstGeom prst="rect">
            <a:avLst/>
          </a:prstGeom>
        </p:spPr>
      </p:pic>
      <p:sp>
        <p:nvSpPr>
          <p:cNvPr id="5" name="TextBox 4">
            <a:extLst>
              <a:ext uri="{FF2B5EF4-FFF2-40B4-BE49-F238E27FC236}">
                <a16:creationId xmlns:a16="http://schemas.microsoft.com/office/drawing/2014/main" id="{CDFA2E99-E19D-75FE-33DC-36C9D36862F4}"/>
              </a:ext>
            </a:extLst>
          </p:cNvPr>
          <p:cNvSpPr txBox="1"/>
          <p:nvPr/>
        </p:nvSpPr>
        <p:spPr>
          <a:xfrm>
            <a:off x="3858913" y="2831502"/>
            <a:ext cx="2338599" cy="246221"/>
          </a:xfrm>
          <a:prstGeom prst="rect">
            <a:avLst/>
          </a:prstGeom>
          <a:noFill/>
        </p:spPr>
        <p:txBody>
          <a:bodyPr wrap="square" rtlCol="0">
            <a:spAutoFit/>
          </a:bodyPr>
          <a:lstStyle/>
          <a:p>
            <a:r>
              <a:rPr lang="en-US" sz="400"/>
              <a:t>Source: </a:t>
            </a:r>
            <a:r>
              <a:rPr lang="en-US" sz="400">
                <a:hlinkClick r:id="rId5"/>
              </a:rPr>
              <a:t>https://www.nps.gov/sagu/learn/nature/buffelgrass.htm</a:t>
            </a:r>
            <a:endParaRPr lang="en-US" sz="400"/>
          </a:p>
          <a:p>
            <a:endParaRPr lang="en-US" sz="600"/>
          </a:p>
        </p:txBody>
      </p:sp>
      <p:sp>
        <p:nvSpPr>
          <p:cNvPr id="6" name="TextBox 5">
            <a:extLst>
              <a:ext uri="{FF2B5EF4-FFF2-40B4-BE49-F238E27FC236}">
                <a16:creationId xmlns:a16="http://schemas.microsoft.com/office/drawing/2014/main" id="{DB31B4FC-7882-7FB4-BEFD-85E8C8BC0BA3}"/>
              </a:ext>
            </a:extLst>
          </p:cNvPr>
          <p:cNvSpPr txBox="1"/>
          <p:nvPr/>
        </p:nvSpPr>
        <p:spPr>
          <a:xfrm>
            <a:off x="958807" y="2790916"/>
            <a:ext cx="2338599" cy="246221"/>
          </a:xfrm>
          <a:prstGeom prst="rect">
            <a:avLst/>
          </a:prstGeom>
          <a:noFill/>
        </p:spPr>
        <p:txBody>
          <a:bodyPr wrap="square" rtlCol="0">
            <a:spAutoFit/>
          </a:bodyPr>
          <a:lstStyle/>
          <a:p>
            <a:r>
              <a:rPr lang="en-US" sz="400"/>
              <a:t>Source: </a:t>
            </a:r>
            <a:r>
              <a:rPr lang="en-US" sz="400">
                <a:hlinkClick r:id="rId6"/>
              </a:rPr>
              <a:t>https://www.nps.gov/sagu/learn/nature/mesquites.htm</a:t>
            </a:r>
            <a:endParaRPr lang="en-US" sz="400"/>
          </a:p>
          <a:p>
            <a:endParaRPr lang="en-US" sz="600"/>
          </a:p>
        </p:txBody>
      </p:sp>
      <p:sp>
        <p:nvSpPr>
          <p:cNvPr id="8" name="TextBox 7">
            <a:extLst>
              <a:ext uri="{FF2B5EF4-FFF2-40B4-BE49-F238E27FC236}">
                <a16:creationId xmlns:a16="http://schemas.microsoft.com/office/drawing/2014/main" id="{E703D28D-3A4A-A110-A063-7C8D47020DA4}"/>
              </a:ext>
            </a:extLst>
          </p:cNvPr>
          <p:cNvSpPr txBox="1"/>
          <p:nvPr/>
        </p:nvSpPr>
        <p:spPr>
          <a:xfrm>
            <a:off x="1006555" y="1083123"/>
            <a:ext cx="1632178" cy="307777"/>
          </a:xfrm>
          <a:prstGeom prst="rect">
            <a:avLst/>
          </a:prstGeom>
          <a:noFill/>
        </p:spPr>
        <p:txBody>
          <a:bodyPr wrap="none" rtlCol="0">
            <a:spAutoFit/>
          </a:bodyPr>
          <a:lstStyle/>
          <a:p>
            <a:r>
              <a:rPr lang="en-US">
                <a:latin typeface="Montserrat" pitchFamily="2" charset="77"/>
              </a:rPr>
              <a:t>Velvet Mesquite</a:t>
            </a:r>
          </a:p>
        </p:txBody>
      </p:sp>
      <p:sp>
        <p:nvSpPr>
          <p:cNvPr id="9" name="TextBox 8">
            <a:extLst>
              <a:ext uri="{FF2B5EF4-FFF2-40B4-BE49-F238E27FC236}">
                <a16:creationId xmlns:a16="http://schemas.microsoft.com/office/drawing/2014/main" id="{170A1B3D-BBE4-BDF0-1720-C6D3ED32ABFA}"/>
              </a:ext>
            </a:extLst>
          </p:cNvPr>
          <p:cNvSpPr txBox="1"/>
          <p:nvPr/>
        </p:nvSpPr>
        <p:spPr>
          <a:xfrm>
            <a:off x="4029330" y="1083123"/>
            <a:ext cx="1324402" cy="307777"/>
          </a:xfrm>
          <a:prstGeom prst="rect">
            <a:avLst/>
          </a:prstGeom>
          <a:noFill/>
        </p:spPr>
        <p:txBody>
          <a:bodyPr wrap="none" rtlCol="0">
            <a:spAutoFit/>
          </a:bodyPr>
          <a:lstStyle/>
          <a:p>
            <a:r>
              <a:rPr lang="en-US">
                <a:latin typeface="Montserrat" pitchFamily="2" charset="77"/>
              </a:rPr>
              <a:t>Desert Grass</a:t>
            </a:r>
          </a:p>
        </p:txBody>
      </p:sp>
      <p:pic>
        <p:nvPicPr>
          <p:cNvPr id="1026" name="Picture 2" descr="Pinus ponderosa (ponderosa pine) - City of Fort Collins">
            <a:extLst>
              <a:ext uri="{FF2B5EF4-FFF2-40B4-BE49-F238E27FC236}">
                <a16:creationId xmlns:a16="http://schemas.microsoft.com/office/drawing/2014/main" id="{F49E62AB-DE07-B499-DA45-4631E1A922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4561" y="1320798"/>
            <a:ext cx="1893883" cy="151510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C45232C-BEA6-6884-5F52-196E14B19C6B}"/>
              </a:ext>
            </a:extLst>
          </p:cNvPr>
          <p:cNvSpPr txBox="1"/>
          <p:nvPr/>
        </p:nvSpPr>
        <p:spPr>
          <a:xfrm>
            <a:off x="6500620" y="2821693"/>
            <a:ext cx="1997663" cy="215444"/>
          </a:xfrm>
          <a:prstGeom prst="rect">
            <a:avLst/>
          </a:prstGeom>
          <a:noFill/>
        </p:spPr>
        <p:txBody>
          <a:bodyPr wrap="none" rtlCol="0">
            <a:spAutoFit/>
          </a:bodyPr>
          <a:lstStyle/>
          <a:p>
            <a:r>
              <a:rPr lang="en-US" sz="400">
                <a:latin typeface="Montserrat" pitchFamily="2" charset="77"/>
              </a:rPr>
              <a:t>Source: </a:t>
            </a:r>
            <a:r>
              <a:rPr lang="en-US" sz="400">
                <a:latin typeface="Montserrat" pitchFamily="2" charset="77"/>
                <a:hlinkClick r:id="rId8"/>
              </a:rPr>
              <a:t>https://www.fcgov.com/vegetation/?view=942-ponderosa-pine</a:t>
            </a:r>
            <a:endParaRPr lang="en-US" sz="400">
              <a:latin typeface="Montserrat" pitchFamily="2" charset="77"/>
            </a:endParaRPr>
          </a:p>
          <a:p>
            <a:endParaRPr lang="en-US" sz="400">
              <a:latin typeface="Montserrat" pitchFamily="2" charset="77"/>
            </a:endParaRPr>
          </a:p>
        </p:txBody>
      </p:sp>
      <p:sp>
        <p:nvSpPr>
          <p:cNvPr id="11" name="TextBox 10">
            <a:extLst>
              <a:ext uri="{FF2B5EF4-FFF2-40B4-BE49-F238E27FC236}">
                <a16:creationId xmlns:a16="http://schemas.microsoft.com/office/drawing/2014/main" id="{A3D4E408-719F-C92A-784D-34B0F333538A}"/>
              </a:ext>
            </a:extLst>
          </p:cNvPr>
          <p:cNvSpPr txBox="1"/>
          <p:nvPr/>
        </p:nvSpPr>
        <p:spPr>
          <a:xfrm>
            <a:off x="6671719" y="1045211"/>
            <a:ext cx="1609736" cy="307777"/>
          </a:xfrm>
          <a:prstGeom prst="rect">
            <a:avLst/>
          </a:prstGeom>
          <a:noFill/>
        </p:spPr>
        <p:txBody>
          <a:bodyPr wrap="none" rtlCol="0">
            <a:spAutoFit/>
          </a:bodyPr>
          <a:lstStyle/>
          <a:p>
            <a:r>
              <a:rPr lang="en-US">
                <a:latin typeface="Montserrat" pitchFamily="2" charset="77"/>
              </a:rPr>
              <a:t>Ponderosa Pine</a:t>
            </a:r>
          </a:p>
        </p:txBody>
      </p:sp>
      <p:sp>
        <p:nvSpPr>
          <p:cNvPr id="4" name="TextBox 3">
            <a:extLst>
              <a:ext uri="{FF2B5EF4-FFF2-40B4-BE49-F238E27FC236}">
                <a16:creationId xmlns:a16="http://schemas.microsoft.com/office/drawing/2014/main" id="{4784A7DF-02F7-F98A-9E3E-1F8D7CE93C90}"/>
              </a:ext>
            </a:extLst>
          </p:cNvPr>
          <p:cNvSpPr txBox="1"/>
          <p:nvPr/>
        </p:nvSpPr>
        <p:spPr>
          <a:xfrm>
            <a:off x="40145" y="4928056"/>
            <a:ext cx="242374" cy="215444"/>
          </a:xfrm>
          <a:prstGeom prst="rect">
            <a:avLst/>
          </a:prstGeom>
          <a:noFill/>
        </p:spPr>
        <p:txBody>
          <a:bodyPr wrap="none" rtlCol="0">
            <a:spAutoFit/>
          </a:bodyPr>
          <a:lstStyle/>
          <a:p>
            <a:r>
              <a:rPr lang="en-US" sz="800"/>
              <a:t>9</a:t>
            </a:r>
          </a:p>
        </p:txBody>
      </p:sp>
      <p:pic>
        <p:nvPicPr>
          <p:cNvPr id="7" name="Picture 6">
            <a:extLst>
              <a:ext uri="{FF2B5EF4-FFF2-40B4-BE49-F238E27FC236}">
                <a16:creationId xmlns:a16="http://schemas.microsoft.com/office/drawing/2014/main" id="{4BB30493-237D-2ADA-C56E-8C0D38B4D9BF}"/>
              </a:ext>
            </a:extLst>
          </p:cNvPr>
          <p:cNvPicPr>
            <a:picLocks noChangeAspect="1"/>
          </p:cNvPicPr>
          <p:nvPr/>
        </p:nvPicPr>
        <p:blipFill>
          <a:blip r:embed="rId9"/>
          <a:stretch>
            <a:fillRect/>
          </a:stretch>
        </p:blipFill>
        <p:spPr>
          <a:xfrm>
            <a:off x="829334" y="3363586"/>
            <a:ext cx="1871281" cy="1397613"/>
          </a:xfrm>
          <a:prstGeom prst="rect">
            <a:avLst/>
          </a:prstGeom>
        </p:spPr>
      </p:pic>
      <p:sp>
        <p:nvSpPr>
          <p:cNvPr id="12" name="TextBox 11">
            <a:extLst>
              <a:ext uri="{FF2B5EF4-FFF2-40B4-BE49-F238E27FC236}">
                <a16:creationId xmlns:a16="http://schemas.microsoft.com/office/drawing/2014/main" id="{13D06777-7E72-49DB-DF65-9202DF7B3982}"/>
              </a:ext>
            </a:extLst>
          </p:cNvPr>
          <p:cNvSpPr txBox="1"/>
          <p:nvPr/>
        </p:nvSpPr>
        <p:spPr>
          <a:xfrm>
            <a:off x="1006555" y="3074917"/>
            <a:ext cx="1540806" cy="307777"/>
          </a:xfrm>
          <a:prstGeom prst="rect">
            <a:avLst/>
          </a:prstGeom>
          <a:noFill/>
        </p:spPr>
        <p:txBody>
          <a:bodyPr wrap="none" rtlCol="0">
            <a:spAutoFit/>
          </a:bodyPr>
          <a:lstStyle/>
          <a:p>
            <a:r>
              <a:rPr lang="en-US">
                <a:latin typeface="Montserrat" pitchFamily="2" charset="77"/>
              </a:rPr>
              <a:t>Catclaw Acacia</a:t>
            </a:r>
          </a:p>
        </p:txBody>
      </p:sp>
      <p:sp>
        <p:nvSpPr>
          <p:cNvPr id="13" name="TextBox 12">
            <a:extLst>
              <a:ext uri="{FF2B5EF4-FFF2-40B4-BE49-F238E27FC236}">
                <a16:creationId xmlns:a16="http://schemas.microsoft.com/office/drawing/2014/main" id="{C24CD92D-8C86-1A4E-A6CD-4CC7F6FBFFFA}"/>
              </a:ext>
            </a:extLst>
          </p:cNvPr>
          <p:cNvSpPr txBox="1"/>
          <p:nvPr/>
        </p:nvSpPr>
        <p:spPr>
          <a:xfrm>
            <a:off x="945679" y="4757459"/>
            <a:ext cx="1638590" cy="153888"/>
          </a:xfrm>
          <a:prstGeom prst="rect">
            <a:avLst/>
          </a:prstGeom>
          <a:noFill/>
        </p:spPr>
        <p:txBody>
          <a:bodyPr wrap="none" rtlCol="0">
            <a:spAutoFit/>
          </a:bodyPr>
          <a:lstStyle/>
          <a:p>
            <a:r>
              <a:rPr lang="en-US" sz="400"/>
              <a:t>Source: </a:t>
            </a:r>
            <a:r>
              <a:rPr lang="en-US" sz="400">
                <a:hlinkClick r:id="rId10"/>
              </a:rPr>
              <a:t>https://mswn.com/plants/acacia-greggii-catclaw-acacia/</a:t>
            </a:r>
            <a:endParaRPr lang="en-US" sz="400"/>
          </a:p>
        </p:txBody>
      </p:sp>
      <p:pic>
        <p:nvPicPr>
          <p:cNvPr id="14" name="Picture 13">
            <a:extLst>
              <a:ext uri="{FF2B5EF4-FFF2-40B4-BE49-F238E27FC236}">
                <a16:creationId xmlns:a16="http://schemas.microsoft.com/office/drawing/2014/main" id="{03F29E6B-7BC1-D490-19AD-076A7AE9F0C1}"/>
              </a:ext>
            </a:extLst>
          </p:cNvPr>
          <p:cNvPicPr>
            <a:picLocks noChangeAspect="1"/>
          </p:cNvPicPr>
          <p:nvPr/>
        </p:nvPicPr>
        <p:blipFill>
          <a:blip r:embed="rId11"/>
          <a:stretch>
            <a:fillRect/>
          </a:stretch>
        </p:blipFill>
        <p:spPr>
          <a:xfrm>
            <a:off x="3718637" y="3350084"/>
            <a:ext cx="1949782" cy="1462337"/>
          </a:xfrm>
          <a:prstGeom prst="rect">
            <a:avLst/>
          </a:prstGeom>
        </p:spPr>
      </p:pic>
      <p:sp>
        <p:nvSpPr>
          <p:cNvPr id="15" name="TextBox 14">
            <a:extLst>
              <a:ext uri="{FF2B5EF4-FFF2-40B4-BE49-F238E27FC236}">
                <a16:creationId xmlns:a16="http://schemas.microsoft.com/office/drawing/2014/main" id="{0F2B51D5-A699-D3B8-4AA6-E7EA85EB5B88}"/>
              </a:ext>
            </a:extLst>
          </p:cNvPr>
          <p:cNvSpPr txBox="1"/>
          <p:nvPr/>
        </p:nvSpPr>
        <p:spPr>
          <a:xfrm>
            <a:off x="3964031" y="3096395"/>
            <a:ext cx="1500732" cy="307777"/>
          </a:xfrm>
          <a:prstGeom prst="rect">
            <a:avLst/>
          </a:prstGeom>
          <a:noFill/>
        </p:spPr>
        <p:txBody>
          <a:bodyPr wrap="none" rtlCol="0">
            <a:spAutoFit/>
          </a:bodyPr>
          <a:lstStyle/>
          <a:p>
            <a:r>
              <a:rPr lang="en-US">
                <a:latin typeface="Montserrat" pitchFamily="2" charset="77"/>
              </a:rPr>
              <a:t>Creosote Bush</a:t>
            </a:r>
          </a:p>
        </p:txBody>
      </p:sp>
      <p:sp>
        <p:nvSpPr>
          <p:cNvPr id="16" name="TextBox 15">
            <a:extLst>
              <a:ext uri="{FF2B5EF4-FFF2-40B4-BE49-F238E27FC236}">
                <a16:creationId xmlns:a16="http://schemas.microsoft.com/office/drawing/2014/main" id="{3621454F-73F0-FD76-8EB6-B8513DFC4F7D}"/>
              </a:ext>
            </a:extLst>
          </p:cNvPr>
          <p:cNvSpPr txBox="1"/>
          <p:nvPr/>
        </p:nvSpPr>
        <p:spPr>
          <a:xfrm>
            <a:off x="3890292" y="4812421"/>
            <a:ext cx="1728358" cy="153888"/>
          </a:xfrm>
          <a:prstGeom prst="rect">
            <a:avLst/>
          </a:prstGeom>
          <a:noFill/>
        </p:spPr>
        <p:txBody>
          <a:bodyPr wrap="none" rtlCol="0">
            <a:spAutoFit/>
          </a:bodyPr>
          <a:lstStyle/>
          <a:p>
            <a:r>
              <a:rPr lang="en-US" sz="400"/>
              <a:t>Source: </a:t>
            </a:r>
            <a:r>
              <a:rPr lang="en-US" sz="400">
                <a:hlinkClick r:id="rId12"/>
              </a:rPr>
              <a:t>https://earthobservatory.nasa.gov/biome/seedcreosote.php</a:t>
            </a:r>
            <a:endParaRPr lang="en-US" sz="400"/>
          </a:p>
        </p:txBody>
      </p:sp>
      <p:pic>
        <p:nvPicPr>
          <p:cNvPr id="18" name="Picture 17">
            <a:extLst>
              <a:ext uri="{FF2B5EF4-FFF2-40B4-BE49-F238E27FC236}">
                <a16:creationId xmlns:a16="http://schemas.microsoft.com/office/drawing/2014/main" id="{BC263036-0CB0-276A-8DF6-BA1C9E6118DD}"/>
              </a:ext>
            </a:extLst>
          </p:cNvPr>
          <p:cNvPicPr>
            <a:picLocks noChangeAspect="1"/>
          </p:cNvPicPr>
          <p:nvPr/>
        </p:nvPicPr>
        <p:blipFill>
          <a:blip r:embed="rId13"/>
          <a:stretch>
            <a:fillRect/>
          </a:stretch>
        </p:blipFill>
        <p:spPr>
          <a:xfrm>
            <a:off x="6524561" y="3368805"/>
            <a:ext cx="1949782" cy="1457118"/>
          </a:xfrm>
          <a:prstGeom prst="rect">
            <a:avLst/>
          </a:prstGeom>
        </p:spPr>
      </p:pic>
      <p:sp>
        <p:nvSpPr>
          <p:cNvPr id="19" name="TextBox 18">
            <a:extLst>
              <a:ext uri="{FF2B5EF4-FFF2-40B4-BE49-F238E27FC236}">
                <a16:creationId xmlns:a16="http://schemas.microsoft.com/office/drawing/2014/main" id="{C59F5D25-9C36-217A-092D-AC736F77A726}"/>
              </a:ext>
            </a:extLst>
          </p:cNvPr>
          <p:cNvSpPr txBox="1"/>
          <p:nvPr/>
        </p:nvSpPr>
        <p:spPr>
          <a:xfrm>
            <a:off x="6881433" y="3102728"/>
            <a:ext cx="1274708" cy="307777"/>
          </a:xfrm>
          <a:prstGeom prst="rect">
            <a:avLst/>
          </a:prstGeom>
          <a:noFill/>
        </p:spPr>
        <p:txBody>
          <a:bodyPr wrap="none" rtlCol="0">
            <a:spAutoFit/>
          </a:bodyPr>
          <a:lstStyle/>
          <a:p>
            <a:r>
              <a:rPr lang="en-US">
                <a:latin typeface="Montserrat" pitchFamily="2" charset="77"/>
              </a:rPr>
              <a:t>Arizona Oak</a:t>
            </a:r>
          </a:p>
        </p:txBody>
      </p:sp>
      <p:sp>
        <p:nvSpPr>
          <p:cNvPr id="20" name="TextBox 19">
            <a:extLst>
              <a:ext uri="{FF2B5EF4-FFF2-40B4-BE49-F238E27FC236}">
                <a16:creationId xmlns:a16="http://schemas.microsoft.com/office/drawing/2014/main" id="{F4A9CEA8-1640-2945-BC7D-D9C98BADECBC}"/>
              </a:ext>
            </a:extLst>
          </p:cNvPr>
          <p:cNvSpPr txBox="1"/>
          <p:nvPr/>
        </p:nvSpPr>
        <p:spPr>
          <a:xfrm>
            <a:off x="6546405" y="4800178"/>
            <a:ext cx="1944763" cy="153888"/>
          </a:xfrm>
          <a:prstGeom prst="rect">
            <a:avLst/>
          </a:prstGeom>
          <a:noFill/>
        </p:spPr>
        <p:txBody>
          <a:bodyPr wrap="none" rtlCol="0">
            <a:spAutoFit/>
          </a:bodyPr>
          <a:lstStyle/>
          <a:p>
            <a:r>
              <a:rPr lang="en-US" sz="400"/>
              <a:t>Source: </a:t>
            </a:r>
            <a:r>
              <a:rPr lang="en-US" sz="400">
                <a:hlinkClick r:id="rId14"/>
              </a:rPr>
              <a:t>https://wtufc.org/index.php/wiki/arizona-white-oak-quercus-arizonica/</a:t>
            </a:r>
            <a:endParaRPr lang="en-US" sz="400"/>
          </a:p>
        </p:txBody>
      </p:sp>
    </p:spTree>
    <p:extLst>
      <p:ext uri="{BB962C8B-B14F-4D97-AF65-F5344CB8AC3E}">
        <p14:creationId xmlns:p14="http://schemas.microsoft.com/office/powerpoint/2010/main" val="2104554897"/>
      </p:ext>
    </p:extLst>
  </p:cSld>
  <p:clrMapOvr>
    <a:masterClrMapping/>
  </p:clrMapOvr>
</p:sld>
</file>

<file path=ppt/theme/theme1.xml><?xml version="1.0" encoding="utf-8"?>
<a:theme xmlns:a="http://schemas.openxmlformats.org/drawingml/2006/main" name="Simple Grayscale Newsletter by Slidesgo">
  <a:themeElements>
    <a:clrScheme name="Simple Light">
      <a:dk1>
        <a:srgbClr val="212121"/>
      </a:dk1>
      <a:lt1>
        <a:srgbClr val="595959"/>
      </a:lt1>
      <a:dk2>
        <a:srgbClr val="B8B8B8"/>
      </a:dk2>
      <a:lt2>
        <a:srgbClr val="FFFFFF"/>
      </a:lt2>
      <a:accent1>
        <a:srgbClr val="C2C2C2"/>
      </a:accent1>
      <a:accent2>
        <a:srgbClr val="E2E2E2"/>
      </a:accent2>
      <a:accent3>
        <a:srgbClr val="F0F0F0"/>
      </a:accent3>
      <a:accent4>
        <a:srgbClr val="FFFFFF"/>
      </a:accent4>
      <a:accent5>
        <a:srgbClr val="FFFFFF"/>
      </a:accent5>
      <a:accent6>
        <a:srgbClr val="FFFFFF"/>
      </a:accent6>
      <a:hlink>
        <a:srgbClr val="21212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1003</Words>
  <Application>Microsoft Office PowerPoint</Application>
  <PresentationFormat>On-screen Show (16:9)</PresentationFormat>
  <Paragraphs>129</Paragraphs>
  <Slides>15</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Montserrat</vt:lpstr>
      <vt:lpstr>Josefin Sans</vt:lpstr>
      <vt:lpstr>Roboto Condensed Light</vt:lpstr>
      <vt:lpstr>Arial</vt:lpstr>
      <vt:lpstr>Aptos</vt:lpstr>
      <vt:lpstr>Simple Grayscale Newsletter by Slidesgo</vt:lpstr>
      <vt:lpstr>Wildfires and Remobilization of Contaminants in Rural Arizona</vt:lpstr>
      <vt:lpstr>Background</vt:lpstr>
      <vt:lpstr>Addressing the Aftermath</vt:lpstr>
      <vt:lpstr>Analyzing Area of Impact</vt:lpstr>
      <vt:lpstr>Biotic Communities</vt:lpstr>
      <vt:lpstr>Burn Severity</vt:lpstr>
      <vt:lpstr>Selecting Vegetations</vt:lpstr>
      <vt:lpstr>Vegetations of Focus</vt:lpstr>
      <vt:lpstr>Vegetations of Focus </vt:lpstr>
      <vt:lpstr>Sampling Methodology</vt:lpstr>
      <vt:lpstr>Sampling</vt:lpstr>
      <vt:lpstr>Procedure</vt:lpstr>
      <vt:lpstr>Next Steps</vt:lpstr>
      <vt:lpstr>Acknowledgements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NEWSLETTER SIMPLE EN ESCALA DE GRISES</dc:title>
  <dc:creator>Michelle A. Coe</dc:creator>
  <cp:lastModifiedBy>Michelle A. Coe</cp:lastModifiedBy>
  <cp:revision>4</cp:revision>
  <dcterms:modified xsi:type="dcterms:W3CDTF">2024-04-09T22:12:09Z</dcterms:modified>
</cp:coreProperties>
</file>